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0" r:id="rId2"/>
    <p:sldId id="271" r:id="rId3"/>
    <p:sldId id="256" r:id="rId4"/>
    <p:sldId id="257" r:id="rId5"/>
    <p:sldId id="258" r:id="rId6"/>
    <p:sldId id="259" r:id="rId7"/>
    <p:sldId id="260" r:id="rId8"/>
    <p:sldId id="261" r:id="rId9"/>
    <p:sldId id="265" r:id="rId10"/>
    <p:sldId id="264" r:id="rId11"/>
    <p:sldId id="262" r:id="rId12"/>
    <p:sldId id="263" r:id="rId13"/>
    <p:sldId id="266" r:id="rId14"/>
    <p:sldId id="267" r:id="rId15"/>
    <p:sldId id="268" r:id="rId16"/>
    <p:sldId id="26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66"/>
    <a:srgbClr val="00FFF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6069272F-FB1C-4127-91A2-E907F68B088B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A917C436-7EEB-41C9-8F47-500F7AE982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9272F-FB1C-4127-91A2-E907F68B088B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7C436-7EEB-41C9-8F47-500F7AE982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9272F-FB1C-4127-91A2-E907F68B088B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7C436-7EEB-41C9-8F47-500F7AE982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6069272F-FB1C-4127-91A2-E907F68B088B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7C436-7EEB-41C9-8F47-500F7AE982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6069272F-FB1C-4127-91A2-E907F68B088B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A917C436-7EEB-41C9-8F47-500F7AE9828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6069272F-FB1C-4127-91A2-E907F68B088B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917C436-7EEB-41C9-8F47-500F7AE982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6069272F-FB1C-4127-91A2-E907F68B088B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A917C436-7EEB-41C9-8F47-500F7AE9828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9272F-FB1C-4127-91A2-E907F68B088B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7C436-7EEB-41C9-8F47-500F7AE982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6069272F-FB1C-4127-91A2-E907F68B088B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917C436-7EEB-41C9-8F47-500F7AE982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6069272F-FB1C-4127-91A2-E907F68B088B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A917C436-7EEB-41C9-8F47-500F7AE9828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6069272F-FB1C-4127-91A2-E907F68B088B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A917C436-7EEB-41C9-8F47-500F7AE9828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6069272F-FB1C-4127-91A2-E907F68B088B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A917C436-7EEB-41C9-8F47-500F7AE9828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8640"/>
            <a:ext cx="9144000" cy="457200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детский сад №127 «Кораблик»</a:t>
            </a:r>
          </a:p>
          <a:p>
            <a:pPr marL="64008" indent="0" algn="ctr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4008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Заведующий: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Кузвецова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Ирина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Рифкатовна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4008" indent="0"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64008" indent="0" algn="ctr">
              <a:buNone/>
            </a:pPr>
            <a:r>
              <a:rPr lang="ru-RU" sz="24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Эко-традиция: «Сдай батарейку – СПАСИ планету!»</a:t>
            </a:r>
          </a:p>
          <a:p>
            <a:pPr marL="64008" indent="0" algn="ctr">
              <a:buNone/>
            </a:pPr>
            <a:r>
              <a:rPr lang="ru-RU" sz="2400" dirty="0" smtClean="0">
                <a:solidFill>
                  <a:srgbClr val="99FF66"/>
                </a:solidFill>
                <a:latin typeface="Times New Roman" pitchFamily="18" charset="0"/>
                <a:cs typeface="Times New Roman" pitchFamily="18" charset="0"/>
              </a:rPr>
              <a:t>Номинация: «Эко-традиция нашего детского сада»</a:t>
            </a:r>
          </a:p>
          <a:p>
            <a:pPr marL="64008" indent="0" algn="ctr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4008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Автор: Беспалова Анастасия Вячеславовна, воспитатель.</a:t>
            </a:r>
          </a:p>
          <a:p>
            <a:pPr marL="64008" indent="0"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64008" indent="0" algn="ctr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4008" indent="0"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Сдай использованные батарейки и сделай наш мир лучше! – Кэрэ Куо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14" r="19681"/>
          <a:stretch/>
        </p:blipFill>
        <p:spPr bwMode="auto">
          <a:xfrm>
            <a:off x="3273121" y="4627012"/>
            <a:ext cx="2232248" cy="212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7093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-25540"/>
            <a:ext cx="8229600" cy="1654340"/>
          </a:xfrm>
        </p:spPr>
        <p:txBody>
          <a:bodyPr/>
          <a:lstStyle/>
          <a:p>
            <a:pPr marL="64008" indent="0" algn="ctr">
              <a:buNone/>
            </a:pPr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группе «Золотая рыбка» создан мини-пункт по приёму использованных батареек.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068960"/>
            <a:ext cx="4292704" cy="36756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28800"/>
            <a:ext cx="2374987" cy="48856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628800"/>
            <a:ext cx="2374987" cy="48856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93277" y="1591632"/>
            <a:ext cx="36736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Детям очень нравится процесс пополнения этой бутылочки. Они с удовольствием приносят использованные батарейки и «кормят» монстрика.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617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1690208"/>
          </a:xfrm>
        </p:spPr>
        <p:txBody>
          <a:bodyPr/>
          <a:lstStyle/>
          <a:p>
            <a:pPr marL="64008" indent="0" algn="ctr">
              <a:buNone/>
            </a:pPr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Проводим познавательные 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беседы и викторины </a:t>
            </a:r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 детьми о вреде батареек при их неправильной утилизации.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20669"/>
            <a:ext cx="3600400" cy="2599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92"/>
          <a:stretch/>
        </p:blipFill>
        <p:spPr bwMode="auto">
          <a:xfrm>
            <a:off x="4067944" y="1916832"/>
            <a:ext cx="3723481" cy="25933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7" name="Picture 3" descr="C:\Users\79022\Desktop\20201020_1646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653136"/>
            <a:ext cx="3720769" cy="2092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79022\Desktop\WhatsApp Image 2021-03-04 at 20.46.51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78"/>
          <a:stretch/>
        </p:blipFill>
        <p:spPr bwMode="auto">
          <a:xfrm>
            <a:off x="7020272" y="4005064"/>
            <a:ext cx="1872208" cy="269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0714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712968" cy="1224136"/>
          </a:xfrm>
        </p:spPr>
        <p:txBody>
          <a:bodyPr>
            <a:noAutofit/>
          </a:bodyPr>
          <a:lstStyle/>
          <a:p>
            <a:pPr marL="64008" indent="0" algn="ctr">
              <a:buNone/>
            </a:pPr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Для родителей разработана </a:t>
            </a:r>
            <a:endParaRPr lang="ru-RU" sz="2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4008" indent="0" algn="ctr">
              <a:buNone/>
            </a:pP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ознакомительная </a:t>
            </a:r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брошюра </a:t>
            </a:r>
            <a:endParaRPr lang="ru-RU" sz="2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4008" indent="0" algn="ctr">
              <a:buNone/>
            </a:pP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Батарейки – медленные убийцы</a:t>
            </a: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79022\Desktop\WhatsApp Image 2021-03-04 at 20.46.52 (1)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132856"/>
            <a:ext cx="2232248" cy="4295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79022\Desktop\WhatsApp Image 2021-03-04 at 20.46.52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132856"/>
            <a:ext cx="2342963" cy="4295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554" y="4390268"/>
            <a:ext cx="3040938" cy="20383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554" y="2105275"/>
            <a:ext cx="3040938" cy="213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471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992" y="-171400"/>
            <a:ext cx="8229600" cy="1399032"/>
          </a:xfrm>
        </p:spPr>
        <p:txBody>
          <a:bodyPr/>
          <a:lstStyle/>
          <a:p>
            <a:pPr algn="ctr"/>
            <a:r>
              <a:rPr lang="ru-RU" dirty="0" smtClean="0"/>
              <a:t>Куда сдавать?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9188" y="5201816"/>
            <a:ext cx="7787208" cy="165618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64008" indent="0" algn="just">
              <a:buNone/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После того, как наш контейнер полностью наполнится батарейками, мы планируем их сдать в пункт приёма в магазине «Лента», который находится по адресу: г. Екатеринбург, дублёр Сибирского тракта, д. 19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/1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Покупатели «Ленты» сдали на переработку три самосвала батареек - New Reta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980728"/>
            <a:ext cx="5806241" cy="3812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60310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Пункты приёма батареек в </a:t>
            </a:r>
            <a:r>
              <a:rPr lang="ru-RU" b="1" dirty="0" err="1"/>
              <a:t>г.Екатеринбурге</a:t>
            </a:r>
            <a:r>
              <a:rPr lang="ru-RU" b="1" dirty="0"/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589240"/>
          </a:xfrm>
        </p:spPr>
        <p:txBody>
          <a:bodyPr>
            <a:noAutofit/>
          </a:bodyPr>
          <a:lstStyle/>
          <a:p>
            <a:pPr marL="64008" lvl="0" indent="0">
              <a:buNone/>
            </a:pPr>
            <a:r>
              <a:rPr lang="ru-RU" sz="15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IKEA</a:t>
            </a:r>
            <a:r>
              <a:rPr lang="ru-RU" sz="1500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ул</a:t>
            </a:r>
            <a:r>
              <a:rPr lang="ru-RU" sz="1500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Металлургов, д. 87</a:t>
            </a:r>
          </a:p>
          <a:p>
            <a:pPr marL="64008" lvl="0" indent="0">
              <a:buNone/>
            </a:pPr>
            <a:r>
              <a:rPr lang="ru-RU" sz="15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«Лента</a:t>
            </a:r>
            <a:r>
              <a:rPr lang="ru-RU" sz="15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                                                                                  </a:t>
            </a:r>
            <a:r>
              <a:rPr lang="ru-RU" sz="15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просп. Академика Сахарова, д. 107</a:t>
            </a:r>
          </a:p>
          <a:p>
            <a:pPr marL="64008" indent="0">
              <a:buNone/>
            </a:pPr>
            <a:r>
              <a:rPr lang="ru-RU" sz="1500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15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</a:t>
            </a:r>
            <a:r>
              <a:rPr lang="ru-RU" sz="1500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просп. Космонавтов, д. 1В/1 </a:t>
            </a:r>
          </a:p>
          <a:p>
            <a:pPr marL="64008" indent="0">
              <a:buNone/>
            </a:pPr>
            <a:r>
              <a:rPr lang="ru-RU" sz="1500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15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</a:t>
            </a:r>
            <a:r>
              <a:rPr lang="ru-RU" sz="1500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ул. Кузнечная, д. 79 </a:t>
            </a:r>
          </a:p>
          <a:p>
            <a:pPr marL="64008" indent="0">
              <a:buNone/>
            </a:pPr>
            <a:r>
              <a:rPr lang="ru-RU" sz="1500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5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</a:t>
            </a:r>
            <a:r>
              <a:rPr lang="ru-RU" sz="1500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ул. Московская, д. 200 </a:t>
            </a:r>
          </a:p>
          <a:p>
            <a:pPr marL="64008" indent="0">
              <a:buNone/>
            </a:pPr>
            <a:r>
              <a:rPr lang="ru-RU" sz="1500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15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</a:t>
            </a:r>
            <a:r>
              <a:rPr lang="ru-RU" sz="1500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ул. Заводская, д. 25</a:t>
            </a:r>
          </a:p>
          <a:p>
            <a:pPr marL="64008" lvl="0" indent="0">
              <a:buNone/>
            </a:pPr>
            <a:r>
              <a:rPr lang="ru-RU" sz="1500" b="1" dirty="0">
                <a:solidFill>
                  <a:srgbClr val="FFFF66"/>
                </a:solidFill>
                <a:latin typeface="Times New Roman" pitchFamily="18" charset="0"/>
                <a:cs typeface="Times New Roman" pitchFamily="18" charset="0"/>
              </a:rPr>
              <a:t>«Эльдорадо» </a:t>
            </a:r>
            <a:r>
              <a:rPr lang="ru-RU" sz="1500" b="1" dirty="0" smtClean="0">
                <a:solidFill>
                  <a:srgbClr val="FFFF66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</a:t>
            </a:r>
            <a:r>
              <a:rPr lang="ru-RU" sz="1500" dirty="0">
                <a:solidFill>
                  <a:srgbClr val="FFFF66"/>
                </a:solidFill>
                <a:latin typeface="Times New Roman" pitchFamily="18" charset="0"/>
                <a:cs typeface="Times New Roman" pitchFamily="18" charset="0"/>
              </a:rPr>
              <a:t> ул. Малышева, д. 5 </a:t>
            </a:r>
            <a:endParaRPr lang="ru-RU" sz="1500" b="1" dirty="0">
              <a:solidFill>
                <a:srgbClr val="FFFF66"/>
              </a:solidFill>
              <a:latin typeface="Times New Roman" pitchFamily="18" charset="0"/>
              <a:cs typeface="Times New Roman" pitchFamily="18" charset="0"/>
            </a:endParaRPr>
          </a:p>
          <a:p>
            <a:pPr marL="64008" indent="0">
              <a:buNone/>
            </a:pPr>
            <a:r>
              <a:rPr lang="ru-RU" sz="1500" dirty="0">
                <a:solidFill>
                  <a:srgbClr val="FFFF66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ru-RU" sz="1500" dirty="0" smtClean="0">
                <a:solidFill>
                  <a:srgbClr val="FFFF66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</a:t>
            </a:r>
            <a:r>
              <a:rPr lang="ru-RU" sz="1500" dirty="0">
                <a:solidFill>
                  <a:srgbClr val="FFFF66"/>
                </a:solidFill>
                <a:latin typeface="Times New Roman" pitchFamily="18" charset="0"/>
                <a:cs typeface="Times New Roman" pitchFamily="18" charset="0"/>
              </a:rPr>
              <a:t>ул. Академика Шварца, д. 17 </a:t>
            </a:r>
            <a:endParaRPr lang="ru-RU" sz="1500" b="1" dirty="0">
              <a:solidFill>
                <a:srgbClr val="FFFF66"/>
              </a:solidFill>
              <a:latin typeface="Times New Roman" pitchFamily="18" charset="0"/>
              <a:cs typeface="Times New Roman" pitchFamily="18" charset="0"/>
            </a:endParaRPr>
          </a:p>
          <a:p>
            <a:pPr marL="64008" indent="0">
              <a:buNone/>
            </a:pPr>
            <a:r>
              <a:rPr lang="ru-RU" sz="1500" dirty="0">
                <a:solidFill>
                  <a:srgbClr val="FFFF66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1500" dirty="0" smtClean="0">
                <a:solidFill>
                  <a:srgbClr val="FFFF66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</a:t>
            </a:r>
            <a:r>
              <a:rPr lang="ru-RU" sz="1500" dirty="0">
                <a:solidFill>
                  <a:srgbClr val="FFFF66"/>
                </a:solidFill>
                <a:latin typeface="Times New Roman" pitchFamily="18" charset="0"/>
                <a:cs typeface="Times New Roman" pitchFamily="18" charset="0"/>
              </a:rPr>
              <a:t>просп. Космонавтов, д. 41 </a:t>
            </a:r>
            <a:endParaRPr lang="ru-RU" sz="1500" b="1" dirty="0">
              <a:solidFill>
                <a:srgbClr val="FFFF66"/>
              </a:solidFill>
              <a:latin typeface="Times New Roman" pitchFamily="18" charset="0"/>
              <a:cs typeface="Times New Roman" pitchFamily="18" charset="0"/>
            </a:endParaRPr>
          </a:p>
          <a:p>
            <a:pPr marL="64008" indent="0">
              <a:buNone/>
            </a:pPr>
            <a:r>
              <a:rPr lang="ru-RU" sz="1500" dirty="0">
                <a:solidFill>
                  <a:srgbClr val="FFFF66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sz="1500" dirty="0" smtClean="0">
                <a:solidFill>
                  <a:srgbClr val="FFFF66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</a:t>
            </a:r>
            <a:r>
              <a:rPr lang="ru-RU" sz="1500" dirty="0" err="1">
                <a:solidFill>
                  <a:srgbClr val="FFFF66"/>
                </a:solidFill>
                <a:latin typeface="Times New Roman" pitchFamily="18" charset="0"/>
                <a:cs typeface="Times New Roman" pitchFamily="18" charset="0"/>
              </a:rPr>
              <a:t>ул.Вайнера</a:t>
            </a:r>
            <a:r>
              <a:rPr lang="ru-RU" sz="1500" dirty="0">
                <a:solidFill>
                  <a:srgbClr val="FFFF66"/>
                </a:solidFill>
                <a:latin typeface="Times New Roman" pitchFamily="18" charset="0"/>
                <a:cs typeface="Times New Roman" pitchFamily="18" charset="0"/>
              </a:rPr>
              <a:t>, д. 48 </a:t>
            </a:r>
            <a:endParaRPr lang="ru-RU" sz="1500" b="1" dirty="0">
              <a:solidFill>
                <a:srgbClr val="FFFF66"/>
              </a:solidFill>
              <a:latin typeface="Times New Roman" pitchFamily="18" charset="0"/>
              <a:cs typeface="Times New Roman" pitchFamily="18" charset="0"/>
            </a:endParaRPr>
          </a:p>
          <a:p>
            <a:pPr marL="64008" indent="0">
              <a:buNone/>
            </a:pPr>
            <a:r>
              <a:rPr lang="ru-RU" sz="1500" dirty="0">
                <a:solidFill>
                  <a:srgbClr val="FFFF66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1500" dirty="0" smtClean="0">
                <a:solidFill>
                  <a:srgbClr val="FFFF66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</a:t>
            </a:r>
            <a:r>
              <a:rPr lang="ru-RU" sz="1500" dirty="0">
                <a:solidFill>
                  <a:srgbClr val="FFFF66"/>
                </a:solidFill>
                <a:latin typeface="Times New Roman" pitchFamily="18" charset="0"/>
                <a:cs typeface="Times New Roman" pitchFamily="18" charset="0"/>
              </a:rPr>
              <a:t>ул. Блюхера, д. 39</a:t>
            </a:r>
            <a:endParaRPr lang="ru-RU" sz="1500" b="1" dirty="0">
              <a:solidFill>
                <a:srgbClr val="FFFF66"/>
              </a:solidFill>
              <a:latin typeface="Times New Roman" pitchFamily="18" charset="0"/>
              <a:cs typeface="Times New Roman" pitchFamily="18" charset="0"/>
            </a:endParaRPr>
          </a:p>
          <a:p>
            <a:pPr marL="64008" lvl="0" indent="0">
              <a:buNone/>
            </a:pPr>
            <a:r>
              <a:rPr lang="ru-RU" sz="15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«ООО Центр безопасности промышленных отходов</a:t>
            </a:r>
            <a:r>
              <a:rPr lang="ru-RU" sz="15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1500" dirty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err="1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ул.Пушкина</a:t>
            </a:r>
            <a:r>
              <a:rPr lang="ru-RU" sz="1500" dirty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д.7Л</a:t>
            </a:r>
            <a:endParaRPr lang="ru-RU" sz="1500" b="1" dirty="0">
              <a:solidFill>
                <a:schemeClr val="accent1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64008" lvl="0" indent="0">
              <a:buNone/>
            </a:pPr>
            <a:r>
              <a:rPr lang="ru-RU" sz="1500" b="1" dirty="0">
                <a:solidFill>
                  <a:srgbClr val="99FF66"/>
                </a:solidFill>
                <a:latin typeface="Times New Roman" pitchFamily="18" charset="0"/>
                <a:cs typeface="Times New Roman" pitchFamily="18" charset="0"/>
              </a:rPr>
              <a:t>Офисный дом «Суворов»</a:t>
            </a:r>
            <a:r>
              <a:rPr lang="ru-RU" sz="1500" dirty="0">
                <a:solidFill>
                  <a:srgbClr val="99FF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solidFill>
                  <a:srgbClr val="99FF66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</a:t>
            </a:r>
            <a:r>
              <a:rPr lang="ru-RU" sz="1500" dirty="0" err="1" smtClean="0">
                <a:solidFill>
                  <a:srgbClr val="99FF66"/>
                </a:solidFill>
                <a:latin typeface="Times New Roman" pitchFamily="18" charset="0"/>
                <a:cs typeface="Times New Roman" pitchFamily="18" charset="0"/>
              </a:rPr>
              <a:t>ул.Радищева</a:t>
            </a:r>
            <a:r>
              <a:rPr lang="ru-RU" sz="1500" dirty="0">
                <a:solidFill>
                  <a:srgbClr val="99FF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dirty="0" smtClean="0">
                <a:solidFill>
                  <a:srgbClr val="99FF66"/>
                </a:solidFill>
                <a:latin typeface="Times New Roman" pitchFamily="18" charset="0"/>
                <a:cs typeface="Times New Roman" pitchFamily="18" charset="0"/>
              </a:rPr>
              <a:t>д.6А</a:t>
            </a:r>
            <a:endParaRPr lang="ru-RU" sz="1500" b="1" dirty="0">
              <a:solidFill>
                <a:srgbClr val="99FF66"/>
              </a:solidFill>
              <a:latin typeface="Times New Roman" pitchFamily="18" charset="0"/>
              <a:cs typeface="Times New Roman" pitchFamily="18" charset="0"/>
            </a:endParaRPr>
          </a:p>
          <a:p>
            <a:pPr marL="64008" lvl="0" indent="0">
              <a:buNone/>
            </a:pPr>
            <a:r>
              <a:rPr lang="ru-RU" sz="1500" b="1" dirty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b="1" dirty="0" err="1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Декатлон</a:t>
            </a:r>
            <a:r>
              <a:rPr lang="ru-RU" sz="1500" b="1" dirty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500" b="1" dirty="0" smtClean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</a:t>
            </a:r>
            <a:r>
              <a:rPr lang="ru-RU" sz="1500" dirty="0" err="1" smtClean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ул.Вайнера</a:t>
            </a:r>
            <a:r>
              <a:rPr lang="ru-RU" sz="1500" dirty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, д.48</a:t>
            </a:r>
            <a:endParaRPr lang="ru-RU" sz="1500" b="1" dirty="0">
              <a:solidFill>
                <a:srgbClr val="00FF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64008" indent="0">
              <a:buNone/>
            </a:pPr>
            <a:r>
              <a:rPr lang="ru-RU" sz="1500" dirty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ru-RU" sz="1500" dirty="0" smtClean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</a:t>
            </a:r>
            <a:r>
              <a:rPr lang="ru-RU" sz="1500" dirty="0" err="1" smtClean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ул.Репина</a:t>
            </a:r>
            <a:r>
              <a:rPr lang="ru-RU" sz="1500" dirty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, д.94</a:t>
            </a:r>
            <a:endParaRPr lang="ru-RU" sz="1500" b="1" dirty="0">
              <a:solidFill>
                <a:srgbClr val="00FF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64008" lvl="0" indent="0">
              <a:buNone/>
            </a:pPr>
            <a:r>
              <a:rPr lang="ru-RU" sz="1500" b="1" dirty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b="1" dirty="0" err="1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М.Видео</a:t>
            </a:r>
            <a:r>
              <a:rPr lang="ru-RU" sz="1500" b="1" dirty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1500" dirty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500" b="1" dirty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500" b="1" dirty="0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</a:t>
            </a:r>
            <a:r>
              <a:rPr lang="ru-RU" sz="1500" dirty="0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</a:t>
            </a:r>
            <a:r>
              <a:rPr lang="ru-RU" sz="1500" dirty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Малышева, д. 5 </a:t>
            </a:r>
            <a:endParaRPr lang="ru-RU" sz="1500" b="1" dirty="0">
              <a:solidFill>
                <a:schemeClr val="tx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64008" indent="0">
              <a:buNone/>
            </a:pPr>
            <a:r>
              <a:rPr lang="ru-RU" sz="1500" dirty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sz="1500" dirty="0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</a:t>
            </a:r>
            <a:r>
              <a:rPr lang="ru-RU" sz="1500" dirty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ул. 8 Марта, д. 46 </a:t>
            </a:r>
            <a:endParaRPr lang="ru-RU" sz="1500" b="1" dirty="0">
              <a:solidFill>
                <a:schemeClr val="tx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64008" indent="0">
              <a:buNone/>
            </a:pPr>
            <a:r>
              <a:rPr lang="ru-RU" sz="1500" dirty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ru-RU" sz="1500" dirty="0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</a:t>
            </a:r>
            <a:r>
              <a:rPr lang="ru-RU" sz="1500" dirty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ул. 8 Марта, д. 149 </a:t>
            </a:r>
            <a:endParaRPr lang="ru-RU" sz="1500" b="1" dirty="0">
              <a:solidFill>
                <a:schemeClr val="tx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64008" indent="0">
              <a:buNone/>
            </a:pPr>
            <a:r>
              <a:rPr lang="ru-RU" sz="1500" dirty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ru-RU" sz="1500" dirty="0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</a:t>
            </a:r>
            <a:r>
              <a:rPr lang="ru-RU" sz="1500" dirty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ул. Халтурина, д. 55 </a:t>
            </a:r>
            <a:endParaRPr lang="ru-RU" sz="1500" b="1" dirty="0">
              <a:solidFill>
                <a:schemeClr val="tx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64008" indent="0">
              <a:buNone/>
            </a:pPr>
            <a:r>
              <a:rPr lang="ru-RU" sz="1500" dirty="0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</a:t>
            </a:r>
            <a:r>
              <a:rPr lang="ru-RU" sz="1500" dirty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ул. </a:t>
            </a:r>
            <a:r>
              <a:rPr lang="ru-RU" sz="1500" dirty="0" err="1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Вайнера</a:t>
            </a:r>
            <a:r>
              <a:rPr lang="ru-RU" sz="1500" dirty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д. </a:t>
            </a:r>
            <a:r>
              <a:rPr lang="ru-RU" sz="1500" dirty="0" smtClean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1500" b="1" dirty="0">
              <a:solidFill>
                <a:schemeClr val="tx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9033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3528" y="116632"/>
            <a:ext cx="8640960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Помните, что сохранение здоровья планеты и последующих поколений - это ответственность каждого из нас.</a:t>
            </a:r>
            <a:br>
              <a:rPr lang="ru-RU" sz="36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Не игнорируйте важность правильной утилизации батареек, принимайте личное участие в сохранении окружающего мира и собственного здоровья.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Логотипы по сбору батареек — ЭкоПМР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033"/>
          <a:stretch/>
        </p:blipFill>
        <p:spPr bwMode="auto">
          <a:xfrm>
            <a:off x="1835696" y="4728263"/>
            <a:ext cx="5815412" cy="212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0023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91" y="4412"/>
            <a:ext cx="9149891" cy="6853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7031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99032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«Сдай батарейку – </a:t>
            </a:r>
            <a:br>
              <a:rPr lang="ru-RU" sz="4000" b="1" dirty="0" smtClean="0"/>
            </a:br>
            <a:r>
              <a:rPr lang="ru-RU" sz="4000" b="1" dirty="0" smtClean="0"/>
              <a:t>                         СПАСИ планету!»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4572000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1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Срок реализации: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1-ый год (с января 2021г.)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1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Целевая аудитория: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люди всех возрастов.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1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АКТУАЛЬНОСТЬ: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Вопросы 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сбора, утилизации и переработки использованных батареек и аккумуляторов чрезвычайно актуальны в настоящее время. Утилизация этих отходов является одной из самых сложных проблем переработки вторичного сырья. Практически во всех батарейках содержатся токсичные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вещества, 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которые при разрушении корпусов батареек попадают в природную среду.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Наша 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жизнь во многом зависит от состояния окружающей среды. И сегодня это понимает каждый житель планеты Земля.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при этом, многие из нас не задумываются, что состояние окружающей среды напрямую связано с нашим поведением в быту и  в природе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Проанализировав сложившуюся ситуацию можно прийти к выводу, что создание и участие в эко-традиции «Сдай батарейку –СПАСИ планету!» воспитает экологическую культуру наших воспитанников и их родителей.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577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82151"/>
            <a:ext cx="7772400" cy="1114601"/>
          </a:xfrm>
        </p:spPr>
        <p:txBody>
          <a:bodyPr/>
          <a:lstStyle/>
          <a:p>
            <a:pPr algn="ctr"/>
            <a:r>
              <a:rPr lang="ru-RU" dirty="0" smtClean="0"/>
              <a:t>Что такое </a:t>
            </a:r>
            <a:r>
              <a:rPr lang="ru-RU" b="1" dirty="0" smtClean="0">
                <a:solidFill>
                  <a:srgbClr val="FF0000"/>
                </a:solidFill>
              </a:rPr>
              <a:t>БАТАРЕЙКА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99992" y="1484784"/>
            <a:ext cx="4320480" cy="5256584"/>
          </a:xfrm>
          <a:solidFill>
            <a:schemeClr val="tx1"/>
          </a:solidFill>
        </p:spPr>
        <p:txBody>
          <a:bodyPr>
            <a:noAutofit/>
          </a:bodyPr>
          <a:lstStyle/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Электрические батарейки - очень полезная вещь. Многие игрушки работают от батареек, и это очень удобно. А то пришлось бы включать их в розетку, путаться в длинных проводах. К тому же электрический ток из сети не подходит для игрушек, понадобилась бы ещё специальная коробочка для его исправления. </a:t>
            </a:r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Батарейки 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дают игрушкам и другим полезным вещам независимость и самостоятельность, и это так приятно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! </a:t>
            </a:r>
          </a:p>
          <a:p>
            <a:pPr algn="just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Батарейка 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делает электрический ток: крутятся колёса у машинки, ходят часы, играет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магнитофон.</a:t>
            </a:r>
            <a:endParaRPr lang="ru-RU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1" r="8611"/>
          <a:stretch/>
        </p:blipFill>
        <p:spPr bwMode="auto">
          <a:xfrm>
            <a:off x="200166" y="1700808"/>
            <a:ext cx="4083802" cy="4392488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7777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399032"/>
          </a:xfrm>
        </p:spPr>
        <p:txBody>
          <a:bodyPr/>
          <a:lstStyle/>
          <a:p>
            <a:pPr algn="ctr"/>
            <a:r>
              <a:rPr lang="ru-RU" dirty="0" smtClean="0"/>
              <a:t>Виды батареек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1433513"/>
            <a:ext cx="8524875" cy="399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5805264"/>
            <a:ext cx="843890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Батарейки бывают разными и по форме, и по составу.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459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77472" cy="1399032"/>
          </a:xfrm>
        </p:spPr>
        <p:txBody>
          <a:bodyPr/>
          <a:lstStyle/>
          <a:p>
            <a:pPr algn="ctr"/>
            <a:r>
              <a:rPr lang="ru-RU" b="1" dirty="0" smtClean="0"/>
              <a:t>Батарейки</a:t>
            </a:r>
            <a:r>
              <a:rPr lang="ru-RU" dirty="0" smtClean="0"/>
              <a:t> - </a:t>
            </a:r>
            <a:br>
              <a:rPr lang="ru-RU" dirty="0" smtClean="0"/>
            </a:br>
            <a:r>
              <a:rPr lang="ru-RU" dirty="0" smtClean="0"/>
              <a:t>это вред или польза?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0032" y="1882808"/>
            <a:ext cx="3826768" cy="4572000"/>
          </a:xfrm>
          <a:solidFill>
            <a:schemeClr val="tx1"/>
          </a:solidFill>
        </p:spPr>
        <p:txBody>
          <a:bodyPr>
            <a:normAutofit/>
          </a:bodyPr>
          <a:lstStyle/>
          <a:p>
            <a:pPr marL="64008" indent="0" algn="just">
              <a:buNone/>
            </a:pP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 всех батарейках содержатся токсичные элементы, которые при попадании в почву и воздух наносят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непоправимый 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вред здоровью человека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4008" indent="0" algn="just">
              <a:buNone/>
            </a:pP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Одна батарейка разлагается 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более ста лет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(еще ни одна батарейка из тех, что когда-либо были на Земле, не разложилась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64008" indent="0" algn="just">
              <a:buNone/>
            </a:pP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Батарейки выделяют 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ртуть, кадмий, свинец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которые вызывают болезни от нервных расстройств до рака.</a:t>
            </a:r>
          </a:p>
        </p:txBody>
      </p:sp>
      <p:pic>
        <p:nvPicPr>
          <p:cNvPr id="3074" name="Picture 2" descr="Опасность батареек для окружающей сред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2420888"/>
            <a:ext cx="4314939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6637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Почему нельзя просто выбрасывать батарейки?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44824"/>
            <a:ext cx="4834880" cy="4572000"/>
          </a:xfrm>
          <a:solidFill>
            <a:schemeClr val="tx1"/>
          </a:solidFill>
        </p:spPr>
        <p:txBody>
          <a:bodyPr>
            <a:normAutofit fontScale="92500"/>
          </a:bodyPr>
          <a:lstStyle/>
          <a:p>
            <a:pPr marL="64008" indent="0" algn="just">
              <a:buNone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Когда батарейка попадает 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 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свалку она начинает ржаветь и 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токсичные вещества проникают прямиком в почву и грунтовые воды, а после мусоросжигательного завода добираются и до атмосферы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4008" indent="0" algn="just">
              <a:buNone/>
            </a:pP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 происходит дальше — очевидно. Распространившись в почве, водоёмах и воздухе, токсичные вещества 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наносят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непоправимый ущерб всему живому на планете. Замедляют рост растений, попадают в организмы животных и, конечно, человека — вместе с водой, пищей животного и растительного происхождения и даже из вдыхаемого нами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воздуха, и вызывают различные болезни.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сдать батарейки: не выбрасывать в мусорный контейнер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39" r="24860"/>
          <a:stretch/>
        </p:blipFill>
        <p:spPr bwMode="auto">
          <a:xfrm>
            <a:off x="5796136" y="1988840"/>
            <a:ext cx="3006437" cy="3000376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580111" y="5157192"/>
            <a:ext cx="34384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Любые батареи и аккумуляторы, отмеченные этим знаком, нельзя выбрасывать, а нужно сдавать на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утилизацию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9455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315416"/>
            <a:ext cx="8229600" cy="1399032"/>
          </a:xfrm>
        </p:spPr>
        <p:txBody>
          <a:bodyPr/>
          <a:lstStyle/>
          <a:p>
            <a:pPr algn="ctr"/>
            <a:r>
              <a:rPr lang="ru-RU" dirty="0" smtClean="0"/>
              <a:t>Что такое УТИЛИЗАЦИЯ?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410445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64008" indent="0" algn="just">
              <a:buNone/>
            </a:pPr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Утилизация – это переработка батареек. Их разбирают на составляющие компоненты, которые потом используют в других нуждах.</a:t>
            </a:r>
          </a:p>
          <a:p>
            <a:pPr marL="64008" indent="0" algn="just">
              <a:buNone/>
            </a:pPr>
            <a: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последние 5-10 лет в крупных городах найти пункт приема отслуживших свой срок элементов питания не представляет проблемы. Контейнеры для сбора батареек установлены во многих торговых центрах, магазинах электроники и бытовой техники. Многочисленные волонтерские организации организуют передвижные пункты сбора.</a:t>
            </a:r>
          </a:p>
          <a:p>
            <a:pPr marL="64008" indent="0" algn="just">
              <a:buNone/>
            </a:pPr>
            <a: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Собранные батарейки отправляют на специальные предприятия по их переработке. В России промышленная переработка находится на этапе становления, активно функционирует только одна линия по утилизации батареек, расположенная в Челябинске. Часть собранных элементов питания отправляется на предприятия, расположенные в Европе. Сейчас, с набирающим силу распространением этичного, осознанного отношения к потреблению мы просто не можем закрывать глаза на проблему утилизации батареек.</a:t>
            </a:r>
          </a:p>
          <a:p>
            <a:pPr marL="64008" indent="0" algn="just">
              <a:buNone/>
            </a:pP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Утилизация батареек - где принимаю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5141273"/>
            <a:ext cx="4897879" cy="16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926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30297"/>
            <a:ext cx="8229600" cy="1399032"/>
          </a:xfrm>
        </p:spPr>
        <p:txBody>
          <a:bodyPr/>
          <a:lstStyle/>
          <a:p>
            <a:pPr algn="ctr"/>
            <a:r>
              <a:rPr lang="ru-RU" dirty="0" smtClean="0"/>
              <a:t>ЭКО-традиция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4008" y="1844824"/>
            <a:ext cx="4114800" cy="424847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64008" indent="0" algn="just">
              <a:buNone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связи с ухудшающейся ситуацией в мире, связанной с утилизацией батареек, мы в нашем детском саду решили развивать традицию по их сбору и утилизации. </a:t>
            </a:r>
          </a:p>
          <a:p>
            <a:pPr marL="64008" indent="0" algn="just">
              <a:buNone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Хоть и реализовывать эту эко-традицию мы начали совсем недавно – только с января 2021 года, но мы очень надеемся, что наши воспитанники, их родители и наши сотрудники будут активно в ней участвовать.</a:t>
            </a:r>
          </a:p>
        </p:txBody>
      </p:sp>
      <p:pic>
        <p:nvPicPr>
          <p:cNvPr id="6146" name="Picture 2" descr="Сдай использованные батарейки и сделай наш мир лучше! – Кэрэ Куо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14" r="19681"/>
          <a:stretch/>
        </p:blipFill>
        <p:spPr bwMode="auto">
          <a:xfrm>
            <a:off x="395536" y="2060848"/>
            <a:ext cx="3859598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4772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6632"/>
            <a:ext cx="8229600" cy="1618200"/>
          </a:xfrm>
        </p:spPr>
        <p:txBody>
          <a:bodyPr/>
          <a:lstStyle/>
          <a:p>
            <a:pPr marL="64008" indent="0" algn="ctr">
              <a:buNone/>
            </a:pPr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Мы привлекаем наших воспитанников и их родителей к правильной утилизации батареек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4008" indent="0" algn="ctr">
              <a:buNone/>
            </a:pP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4008" indent="0">
              <a:buNone/>
            </a:pPr>
            <a:endParaRPr lang="ru-RU" dirty="0"/>
          </a:p>
        </p:txBody>
      </p:sp>
      <p:pic>
        <p:nvPicPr>
          <p:cNvPr id="10246" name="Picture 6" descr="Проект по теме: «Тайна маленькой батарейки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67" y="2274277"/>
            <a:ext cx="4916148" cy="3029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35944" y="5303997"/>
            <a:ext cx="2095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Рисуем стенгазеты.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8" name="Picture 8" descr="ГБОУ Школа № 1223, Москв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116" y="2634789"/>
            <a:ext cx="3464397" cy="230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258206" y="5303997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Раздаём листовки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6093296"/>
            <a:ext cx="8208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Ведь даже малейший вклад принесёт большую пользу нашей планете!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2936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249</TotalTime>
  <Words>743</Words>
  <Application>Microsoft Office PowerPoint</Application>
  <PresentationFormat>Экран (4:3)</PresentationFormat>
  <Paragraphs>72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Яркая</vt:lpstr>
      <vt:lpstr>Презентация PowerPoint</vt:lpstr>
      <vt:lpstr>«Сдай батарейку –                           СПАСИ планету!»</vt:lpstr>
      <vt:lpstr>Что такое БАТАРЕЙКА?</vt:lpstr>
      <vt:lpstr>Виды батареек</vt:lpstr>
      <vt:lpstr>Батарейки -  это вред или польза?</vt:lpstr>
      <vt:lpstr>Почему нельзя просто выбрасывать батарейки?</vt:lpstr>
      <vt:lpstr>Что такое УТИЛИЗАЦИЯ?</vt:lpstr>
      <vt:lpstr>ЭКО-традиция</vt:lpstr>
      <vt:lpstr>Презентация PowerPoint</vt:lpstr>
      <vt:lpstr>Презентация PowerPoint</vt:lpstr>
      <vt:lpstr>Презентация PowerPoint</vt:lpstr>
      <vt:lpstr>Презентация PowerPoint</vt:lpstr>
      <vt:lpstr>Куда сдавать?</vt:lpstr>
      <vt:lpstr>Пункты приёма батареек в г.Екатеринбурге: 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такое БАТАРЕЙКА?</dc:title>
  <dc:creator>79022671371</dc:creator>
  <cp:lastModifiedBy>79022671371</cp:lastModifiedBy>
  <cp:revision>17</cp:revision>
  <dcterms:created xsi:type="dcterms:W3CDTF">2021-03-02T13:48:12Z</dcterms:created>
  <dcterms:modified xsi:type="dcterms:W3CDTF">2021-03-05T08:46:54Z</dcterms:modified>
</cp:coreProperties>
</file>