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783_%D0%B3%D0%BE%D0%B4" TargetMode="External"/><Relationship Id="rId2" Type="http://schemas.openxmlformats.org/officeDocument/2006/relationships/hyperlink" Target="https://ru.wikipedia.org/wiki/%D0%95%D0%BA%D0%B0%D1%82%D0%B5%D1%80%D0%B8%D0%BD%D0%B0_I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hyperlink" Target="https://ru.wikipedia.org/wiki/%D0%A9%D0%B5%D1%80%D0%B1%D0%B0%D1%82%D0%BE%D0%B2,_%D0%9C%D0%B8%D1%85%D0%B0%D0%B8%D0%BB_%D0%9C%D0%B8%D1%85%D0%B0%D0%B9%D0%BB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3_%D0%B3%D0%BE%D0%B4" TargetMode="External"/><Relationship Id="rId2" Type="http://schemas.openxmlformats.org/officeDocument/2006/relationships/hyperlink" Target="https://ru.wikipedia.org/wiki/13_%D0%B8%D1%8E%D0%BD%D1%8F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ru.wikipedia.org/wiki/%D0%A4%D0%B0%D0%B9%D0%BB:Coat_of_Arms_of_Sverdlovsk_(Sverdlovsk_oblast)_(1973)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u.wikipedia.org/wiki/%D0%A4%D0%B0%D0%B9%D0%BB:Coat_of_Arms_of_Yekaterinburg_(Sverdlovsk_oblast)_(1998).sv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872468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/>
              <a:t>Составитель </a:t>
            </a:r>
            <a:r>
              <a:rPr lang="ru-RU" dirty="0" smtClean="0"/>
              <a:t>: </a:t>
            </a:r>
            <a:r>
              <a:rPr lang="ru-RU" dirty="0" err="1" smtClean="0"/>
              <a:t>Жеребцова</a:t>
            </a:r>
            <a:r>
              <a:rPr lang="ru-RU" dirty="0" smtClean="0"/>
              <a:t> М.И</a:t>
            </a:r>
          </a:p>
          <a:p>
            <a:r>
              <a:rPr lang="ru-RU" dirty="0" smtClean="0"/>
              <a:t>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Д/с №127 «Кораблик»</a:t>
            </a:r>
          </a:p>
          <a:p>
            <a:r>
              <a:rPr lang="ru-RU" dirty="0" smtClean="0"/>
              <a:t>Екатеринбург 2020г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33732"/>
            <a:ext cx="8858312" cy="1981200"/>
          </a:xfrm>
        </p:spPr>
        <p:txBody>
          <a:bodyPr/>
          <a:lstStyle/>
          <a:p>
            <a:r>
              <a:rPr lang="ru-RU" dirty="0" smtClean="0"/>
              <a:t>ПУТЕШЕСТВИЕ В ПРОШЛОЕ ЕКАТЕРИНБУРГА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«Прошлое и настоящее Екатеринбурга»</a:t>
            </a:r>
            <a:endParaRPr lang="ru-RU" sz="3600" dirty="0"/>
          </a:p>
        </p:txBody>
      </p:sp>
      <p:pic>
        <p:nvPicPr>
          <p:cNvPr id="7" name="Содержимое 6" descr="imageCA463H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3571900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ageCA913KI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500174"/>
            <a:ext cx="3714776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«Прошлое и настоящее Екатеринбурга»</a:t>
            </a:r>
            <a:endParaRPr lang="ru-RU" sz="3600" dirty="0"/>
          </a:p>
        </p:txBody>
      </p:sp>
      <p:pic>
        <p:nvPicPr>
          <p:cNvPr id="6" name="Содержимое 5" descr="imageCAAK83B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24000"/>
            <a:ext cx="3786214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imageCACV2N5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571612"/>
            <a:ext cx="3643337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«Прошлое и настоящее Екатеринбурга»</a:t>
            </a:r>
            <a:endParaRPr lang="ru-RU" sz="3600" dirty="0"/>
          </a:p>
        </p:txBody>
      </p:sp>
      <p:pic>
        <p:nvPicPr>
          <p:cNvPr id="7" name="Содержимое 6" descr="imageCAD4PW5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3786214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ageCAGDCWR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428736"/>
            <a:ext cx="3714776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«Прошлое и настоящее Екатеринбурга»</a:t>
            </a:r>
            <a:endParaRPr lang="ru-RU" sz="3600" dirty="0"/>
          </a:p>
        </p:txBody>
      </p:sp>
      <p:pic>
        <p:nvPicPr>
          <p:cNvPr id="7" name="Содержимое 6" descr="imageCAHS1FJ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3714776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ageCAHTWEX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00174"/>
            <a:ext cx="3714776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«Прошлое и настоящее Екатеринбурга»</a:t>
            </a:r>
            <a:endParaRPr lang="ru-RU" sz="3600" dirty="0"/>
          </a:p>
        </p:txBody>
      </p:sp>
      <p:pic>
        <p:nvPicPr>
          <p:cNvPr id="7" name="Содержимое 6" descr="imageCAJFJM7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714776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ageCAMQG9E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571612"/>
            <a:ext cx="3786214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«Прошлое и настоящее Екатеринбурга»</a:t>
            </a:r>
            <a:endParaRPr lang="ru-RU" sz="3600" dirty="0"/>
          </a:p>
        </p:txBody>
      </p:sp>
      <p:pic>
        <p:nvPicPr>
          <p:cNvPr id="7" name="Содержимое 6" descr="imageCAMRLRY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24000"/>
            <a:ext cx="3786214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ageCAMY17H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00174"/>
            <a:ext cx="3714776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«Прошлое и настоящее Екатеринбурга»</a:t>
            </a:r>
            <a:endParaRPr lang="ru-RU" sz="3600" dirty="0"/>
          </a:p>
        </p:txBody>
      </p:sp>
      <p:pic>
        <p:nvPicPr>
          <p:cNvPr id="5" name="Содержимое 4" descr="imageCAZSXM9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3714776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ageCAM474R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24000"/>
            <a:ext cx="3857652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872468"/>
          </a:xfrm>
        </p:spPr>
        <p:txBody>
          <a:bodyPr/>
          <a:lstStyle/>
          <a:p>
            <a:r>
              <a:rPr lang="ru-RU" u="sng" dirty="0" smtClean="0"/>
              <a:t>____________________________________________________</a:t>
            </a:r>
          </a:p>
          <a:p>
            <a:r>
              <a:rPr lang="ru-RU" u="sng" dirty="0" smtClean="0"/>
              <a:t>__________________________________________</a:t>
            </a:r>
          </a:p>
          <a:p>
            <a:r>
              <a:rPr lang="ru-RU" u="sng" dirty="0" smtClean="0"/>
              <a:t>____________________________</a:t>
            </a:r>
          </a:p>
          <a:p>
            <a:r>
              <a:rPr lang="ru-RU" u="sng" dirty="0" smtClean="0"/>
              <a:t>_______________</a:t>
            </a:r>
          </a:p>
          <a:p>
            <a:endParaRPr lang="ru-RU" b="1" u="sng" dirty="0" smtClean="0"/>
          </a:p>
          <a:p>
            <a:r>
              <a:rPr lang="ru-RU" b="1" smtClean="0">
                <a:latin typeface="Monotype Corsiva" pitchFamily="66" charset="0"/>
              </a:rPr>
              <a:t>ЕКАТЕРИНБУРГ </a:t>
            </a:r>
            <a:r>
              <a:rPr lang="ru-RU" b="1" smtClean="0">
                <a:latin typeface="Monotype Corsiva" pitchFamily="66" charset="0"/>
              </a:rPr>
              <a:t>2020 </a:t>
            </a:r>
            <a:r>
              <a:rPr lang="ru-RU" b="1" dirty="0" smtClean="0">
                <a:latin typeface="Monotype Corsiva" pitchFamily="66" charset="0"/>
              </a:rPr>
              <a:t>год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329114" cy="5715000"/>
          </a:xfrm>
        </p:spPr>
        <p:txBody>
          <a:bodyPr/>
          <a:lstStyle/>
          <a:p>
            <a:r>
              <a:rPr lang="ru-RU" dirty="0" smtClean="0"/>
              <a:t>ГЕРБ ГОРОДА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0628" y="1600200"/>
            <a:ext cx="3765420" cy="3733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Официальный екатеринбургский герб был утвержден </a:t>
            </a:r>
            <a:r>
              <a:rPr lang="ru-RU" dirty="0" smtClean="0">
                <a:solidFill>
                  <a:srgbClr val="C00000"/>
                </a:solidFill>
                <a:hlinkClick r:id="rId2" tooltip="Екатерина II"/>
              </a:rPr>
              <a:t>Екатериной II</a:t>
            </a:r>
            <a:r>
              <a:rPr lang="ru-RU" dirty="0" smtClean="0"/>
              <a:t> 17 июля </a:t>
            </a:r>
            <a:r>
              <a:rPr lang="ru-RU" dirty="0" smtClean="0">
                <a:solidFill>
                  <a:srgbClr val="C00000"/>
                </a:solidFill>
                <a:hlinkClick r:id="rId3" tooltip="1783 год"/>
              </a:rPr>
              <a:t>1783 года</a:t>
            </a:r>
            <a:r>
              <a:rPr lang="ru-RU" dirty="0" smtClean="0"/>
              <a:t>. В 1783 году Екатеринбург стал уездным городом Пермского наместничества.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Описание: «В верхнем поле щита герб Пермский; в нижнем — в зелёном поле серебряная плавильная печь и рудокопная шахта» — что символизировало горнодобывающую и металлургическую отрасли промышленности города.</a:t>
            </a:r>
          </a:p>
          <a:p>
            <a:r>
              <a:rPr lang="ru-RU" dirty="0" smtClean="0"/>
              <a:t>Авторство герба также приписывается князю </a:t>
            </a:r>
            <a:r>
              <a:rPr lang="ru-RU" dirty="0" smtClean="0">
                <a:hlinkClick r:id="rId4" tooltip="Щербатов, Михаил Михайлович"/>
              </a:rPr>
              <a:t>М. М. Щербатову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457200"/>
            <a:ext cx="4333876" cy="1066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ГЕРБ 1783 года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7" name="Рисунок 6" descr="Coat_of_Arms_of_Yekaterinburg_(Sverdlovsk_oblast)_(1783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285860"/>
            <a:ext cx="2928958" cy="407196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00562" y="1600200"/>
            <a:ext cx="4265486" cy="49720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 1972 году, в преддверии 250-летия города, была создана рабочая группа (художник М. М. </a:t>
            </a:r>
            <a:r>
              <a:rPr lang="ru-RU" dirty="0" err="1" smtClean="0"/>
              <a:t>Фаттахутдинов</a:t>
            </a:r>
            <a:r>
              <a:rPr lang="ru-RU" dirty="0" smtClean="0"/>
              <a:t>, архитекторы Г. И. Дубровин, А. В. Овечкин, Д. Ионин, В. Говорухин и Н. Алферов) по разработке городского символа.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Утверждён </a:t>
            </a:r>
            <a:r>
              <a:rPr lang="ru-RU" dirty="0" smtClean="0">
                <a:hlinkClick r:id="rId2" tooltip="13 июня"/>
              </a:rPr>
              <a:t>13 июня</a:t>
            </a:r>
            <a:r>
              <a:rPr lang="ru-RU" dirty="0" smtClean="0"/>
              <a:t> </a:t>
            </a:r>
            <a:r>
              <a:rPr lang="ru-RU" dirty="0" smtClean="0">
                <a:hlinkClick r:id="rId3" tooltip="1973 год"/>
              </a:rPr>
              <a:t>1973 года</a:t>
            </a:r>
            <a:r>
              <a:rPr lang="ru-RU" dirty="0" smtClean="0"/>
              <a:t> решением исполнительного комитета городского Совета народных депутатов № 320.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«В серебряном щите в центре червленый периметр стены крепости Екатеринбургского завода; на ней чёрная (золотая) шестеренка и </a:t>
            </a:r>
            <a:r>
              <a:rPr lang="ru-RU" dirty="0" err="1" smtClean="0"/>
              <a:t>лазуревый</a:t>
            </a:r>
            <a:r>
              <a:rPr lang="ru-RU" dirty="0" smtClean="0"/>
              <a:t> столб — полоса реки Исеть, проходящая через периметр крепости. Вверху на столбе стилизованное изображение мирного атома золотом и пяти укороченных золотых же линий. Слева — золотая ящерица, смотрящая вправо, справа — золотой восстающий соболь, смотрящий влево».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62" y="457200"/>
            <a:ext cx="4262438" cy="10668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ГЕРБ 1973 года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5" name="Содержимое 4" descr="https://upload.wikimedia.org/wikipedia/commons/thumb/5/57/Coat_of_Arms_of_Sverdlovsk_%28Sverdlovsk_oblast%29_%281973%29.svg/144px-Coat_of_Arms_of_Sverdlovsk_%28Sverdlovsk_oblast%29_%281973%29.svg.png">
            <a:hlinkClick r:id="rId4"/>
          </p:cNvPr>
          <p:cNvPicPr>
            <a:picLocks noGrp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00174"/>
            <a:ext cx="35528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1600200"/>
            <a:ext cx="3979734" cy="482919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Работа над современным гербом началась в феврале 1996 года. 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В пониженно-пересеченном зеленом и золотом поле вверху — серебряные рудокопная шахта (в виде колодезного сруба с воротом о двух рукоятках) и плавильная печь с червленым (красным) огнём внутри, внизу — повышенный лазоревый (синий, </a:t>
            </a:r>
            <a:r>
              <a:rPr lang="ru-RU" i="1" dirty="0" err="1" smtClean="0"/>
              <a:t>голубой</a:t>
            </a:r>
            <a:r>
              <a:rPr lang="ru-RU" i="1" dirty="0" smtClean="0"/>
              <a:t>) волнистый пояс, окаймленный и продольно тонко разделенный серебром. </a:t>
            </a:r>
            <a:r>
              <a:rPr lang="ru-RU" i="1" dirty="0" err="1" smtClean="0"/>
              <a:t>Щитодержатели</a:t>
            </a:r>
            <a:r>
              <a:rPr lang="ru-RU" i="1" dirty="0" smtClean="0"/>
              <a:t> — золотые, с червлеными языками, медведь и соболь, имеющие ошейники из черно-золотого беличьего меха (в два ряда) и стоящие на подножии в виде золотой ленты, посредине которой серебряная друза из пяти кристаллов.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357166"/>
            <a:ext cx="4048124" cy="150019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ГЕРБ 1998-2008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            год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5" name="Содержимое 4" descr="https://upload.wikimedia.org/wikipedia/commons/thumb/3/3f/Coat_of_Arms_of_Yekaterinburg_%28Sverdlovsk_oblast%29_%281998%29.svg/250px-Coat_of_Arms_of_Yekaterinburg_%28Sverdlovsk_oblast%29_%281998%29.svg.pn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4129115" cy="363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829_preview_150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3786214" cy="450059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42" y="1600200"/>
            <a:ext cx="3551106" cy="3733800"/>
          </a:xfrm>
        </p:spPr>
        <p:txBody>
          <a:bodyPr>
            <a:noAutofit/>
          </a:bodyPr>
          <a:lstStyle/>
          <a:p>
            <a:r>
              <a:rPr lang="ru-RU" b="1" dirty="0" smtClean="0"/>
              <a:t>23 мая 2008 года</a:t>
            </a:r>
            <a:r>
              <a:rPr lang="ru-RU" dirty="0" smtClean="0"/>
              <a:t> депутаты гордумы единогласно утвердили новый элемент городского герба - статусную корону. Она будет размещаться над щитом. Геральдический совет при Президенте РФ разработал статусные короны для гербов муниципальных образований всех типов. В связи с этим в герб Екатеринбурга предложили добавить изображение короны в виде «крепостной башни о пяти зубцах». Внесение этих изменений в герб не требует согласования с Геральдическим советом.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457200"/>
            <a:ext cx="3476620" cy="10668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ГЕРБ</a:t>
            </a:r>
            <a:r>
              <a:rPr lang="ru-RU" sz="3600" dirty="0" smtClean="0">
                <a:latin typeface="Monotype Corsiva" pitchFamily="66" charset="0"/>
              </a:rPr>
              <a:t>  с 2008 года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« Прошлое и настоящее нашего города»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ФОТОГРАФИИ ЕКАТЕРИНБУРГА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«Прошлое и настоящее Екатеринбурга»</a:t>
            </a:r>
            <a:endParaRPr lang="ru-RU" sz="3600" dirty="0"/>
          </a:p>
        </p:txBody>
      </p:sp>
      <p:pic>
        <p:nvPicPr>
          <p:cNvPr id="7" name="Содержимое 6" descr="imageCA0XB0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524000"/>
            <a:ext cx="3857652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ageCA2RDQ7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24000"/>
            <a:ext cx="4000528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762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«Прошлое и настоящее Екатеринбурга»</a:t>
            </a:r>
            <a:endParaRPr lang="ru-RU" sz="3600" dirty="0"/>
          </a:p>
        </p:txBody>
      </p:sp>
      <p:pic>
        <p:nvPicPr>
          <p:cNvPr id="7" name="Содержимое 6" descr="imageCA2VKDL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786214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ageCA2ZE9Y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643050"/>
            <a:ext cx="3571900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«Прошлое и настоящее Екатеринбурга»</a:t>
            </a:r>
            <a:endParaRPr lang="ru-RU" sz="3600" dirty="0"/>
          </a:p>
        </p:txBody>
      </p:sp>
      <p:pic>
        <p:nvPicPr>
          <p:cNvPr id="7" name="Содержимое 6" descr="imageCA6DQSY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571900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ageCA71QI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500174"/>
            <a:ext cx="3714776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249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Constantia</vt:lpstr>
      <vt:lpstr>Monotype Corsiva</vt:lpstr>
      <vt:lpstr>Wingdings</vt:lpstr>
      <vt:lpstr>Wingdings 2</vt:lpstr>
      <vt:lpstr>Бумажная</vt:lpstr>
      <vt:lpstr>ПУТЕШЕСТВИЕ В ПРОШЛОЕ ЕКАТЕРИНБУРГА</vt:lpstr>
      <vt:lpstr>ГЕРБ 1783 года</vt:lpstr>
      <vt:lpstr>ГЕРБ 1973 года</vt:lpstr>
      <vt:lpstr>ГЕРБ 1998-2008              год</vt:lpstr>
      <vt:lpstr>ГЕРБ  с 2008 года</vt:lpstr>
      <vt:lpstr>ФОТОГРАФИИ ЕКАТЕРИНБУРГА</vt:lpstr>
      <vt:lpstr>«Прошлое и настоящее Екатеринбурга»</vt:lpstr>
      <vt:lpstr>«Прошлое и настоящее Екатеринбурга»</vt:lpstr>
      <vt:lpstr>«Прошлое и настоящее Екатеринбурга»</vt:lpstr>
      <vt:lpstr>«Прошлое и настоящее Екатеринбурга»</vt:lpstr>
      <vt:lpstr>«Прошлое и настоящее Екатеринбурга»</vt:lpstr>
      <vt:lpstr>«Прошлое и настоящее Екатеринбурга»</vt:lpstr>
      <vt:lpstr>«Прошлое и настоящее Екатеринбурга»</vt:lpstr>
      <vt:lpstr>«Прошлое и настоящее Екатеринбурга»</vt:lpstr>
      <vt:lpstr>«Прошлое и настоящее Екатеринбурга»</vt:lpstr>
      <vt:lpstr>«Прошлое и настоящее Екатеринбурга»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45</cp:revision>
  <dcterms:modified xsi:type="dcterms:W3CDTF">2020-04-07T09:09:50Z</dcterms:modified>
</cp:coreProperties>
</file>