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4" r:id="rId10"/>
    <p:sldId id="265" r:id="rId11"/>
    <p:sldId id="271" r:id="rId12"/>
    <p:sldId id="270" r:id="rId13"/>
    <p:sldId id="269" r:id="rId14"/>
    <p:sldId id="268" r:id="rId15"/>
    <p:sldId id="267" r:id="rId16"/>
    <p:sldId id="266" r:id="rId17"/>
    <p:sldId id="272" r:id="rId18"/>
    <p:sldId id="274" r:id="rId19"/>
    <p:sldId id="273" r:id="rId20"/>
    <p:sldId id="275" r:id="rId21"/>
    <p:sldId id="276" r:id="rId22"/>
    <p:sldId id="278" r:id="rId23"/>
    <p:sldId id="277" r:id="rId24"/>
    <p:sldId id="279" r:id="rId25"/>
    <p:sldId id="280" r:id="rId26"/>
    <p:sldId id="282" r:id="rId27"/>
    <p:sldId id="281" r:id="rId28"/>
    <p:sldId id="284" r:id="rId29"/>
    <p:sldId id="283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76"/>
            <a:ext cx="9144000" cy="7143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785794"/>
            <a:ext cx="8215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МБДОУ – детский сад № 127 «Кораблик»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2357430"/>
            <a:ext cx="776828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Памятники Великой Отечественной </a:t>
            </a:r>
            <a:r>
              <a:rPr lang="ru-RU" sz="3200" b="1" dirty="0" smtClean="0">
                <a:solidFill>
                  <a:srgbClr val="FF0000"/>
                </a:solidFill>
              </a:rPr>
              <a:t>войне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                       в </a:t>
            </a:r>
            <a:r>
              <a:rPr lang="ru-RU" sz="3200" b="1" dirty="0" smtClean="0">
                <a:solidFill>
                  <a:srgbClr val="FF0000"/>
                </a:solidFill>
              </a:rPr>
              <a:t>Екатеринбурге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90" y="4572008"/>
            <a:ext cx="6643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Воспитатель</a:t>
            </a:r>
          </a:p>
          <a:p>
            <a:r>
              <a:rPr lang="ru-RU" sz="2800" b="1" dirty="0" smtClean="0"/>
              <a:t>Мороз Оксана Александровна</a:t>
            </a:r>
            <a:endParaRPr lang="ru-RU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"/>
            <a:ext cx="9144000" cy="6822281"/>
          </a:xfrm>
          <a:prstGeom prst="rect">
            <a:avLst/>
          </a:prstGeom>
        </p:spPr>
      </p:pic>
      <p:pic>
        <p:nvPicPr>
          <p:cNvPr id="3" name="Рисунок 2" descr="памятник_разведчикам_мотоциклистам_уральского_добровольческого_танкового_корпуса-300x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571612"/>
            <a:ext cx="7029448" cy="4658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86" y="785794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Памятник разведчикам- </a:t>
            </a:r>
            <a:r>
              <a:rPr lang="ru-RU" sz="3200" b="1" i="1" dirty="0" smtClean="0"/>
              <a:t>мотоциклиста</a:t>
            </a:r>
            <a:endParaRPr lang="ru-RU" sz="3200" b="1" i="1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"/>
            <a:ext cx="9144000" cy="68222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785794"/>
            <a:ext cx="821537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В 1995 году в Центральном парке культуры и отдыха  им. Маяковского установлен памятник воинам-мотоциклистам 7-го отдельного гвардейского разведывательного батальона.</a:t>
            </a:r>
            <a:br>
              <a:rPr lang="ru-RU" sz="2000" b="1" i="1" dirty="0" smtClean="0"/>
            </a:br>
            <a:r>
              <a:rPr lang="ru-RU" sz="2000" b="1" i="1" dirty="0" smtClean="0"/>
              <a:t>Место для памятника выбрано неслучайно. На территории парка проводились тренировки будущих разведчиков мотоциклистов.</a:t>
            </a:r>
            <a:br>
              <a:rPr lang="ru-RU" sz="2000" b="1" i="1" dirty="0" smtClean="0"/>
            </a:br>
            <a:r>
              <a:rPr lang="ru-RU" sz="2000" b="1" i="1" dirty="0" smtClean="0"/>
              <a:t>Автор памятника архитектор Г.А. Голубев.</a:t>
            </a:r>
            <a:br>
              <a:rPr lang="ru-RU" sz="2000" b="1" i="1" dirty="0" smtClean="0"/>
            </a:br>
            <a:r>
              <a:rPr lang="ru-RU" sz="2000" b="1" i="1" dirty="0" smtClean="0"/>
              <a:t>Памятник  выполнен в виде разорванного колеса мотоцикла. Спицы колеса символизируют лучи славы. По ободу колеса мчится мотоциклист, за его спиной идет бой.  На внешнем ободе – фамилии 133 разведчиков под названиями операций, которые стали для них последними, и военный адрес батальона: «Полевая почта 51123».</a:t>
            </a:r>
            <a:br>
              <a:rPr lang="ru-RU" sz="2000" b="1" i="1" dirty="0" smtClean="0"/>
            </a:br>
            <a:r>
              <a:rPr lang="ru-RU" sz="2000" b="1" i="1" dirty="0" smtClean="0"/>
              <a:t>Надпись по кругу: «Живые, помните о нас, мы в свой последний смертный час прикрыли Родину собой. Живые, помните о нас…»</a:t>
            </a:r>
            <a:br>
              <a:rPr lang="ru-RU" sz="2000" b="1" i="1" dirty="0" smtClean="0"/>
            </a:br>
            <a:r>
              <a:rPr lang="ru-RU" sz="2000" b="1" i="1" dirty="0" smtClean="0"/>
              <a:t>Седьмой гвардейский отдельный разведывательный Пражский орденов Богдана Хмельницкого, Александра Невского и Красной звезды батальон был корпусной разведкой УТДК  и собирал сведения непосредственно для командования корпуса.</a:t>
            </a:r>
            <a:endParaRPr lang="ru-RU" sz="2000" b="1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"/>
            <a:ext cx="9144000" cy="6822281"/>
          </a:xfrm>
          <a:prstGeom prst="rect">
            <a:avLst/>
          </a:prstGeom>
        </p:spPr>
      </p:pic>
      <p:pic>
        <p:nvPicPr>
          <p:cNvPr id="3" name="Рисунок 2" descr="SAM_62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642918"/>
            <a:ext cx="4143404" cy="55245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86380" y="714356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Памятник «Седой Урал»</a:t>
            </a:r>
            <a:endParaRPr lang="ru-RU" sz="3600" b="1" i="1" dirty="0"/>
          </a:p>
        </p:txBody>
      </p:sp>
      <p:pic>
        <p:nvPicPr>
          <p:cNvPr id="6" name="Рисунок 5" descr="SAM_62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2285992"/>
            <a:ext cx="28575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"/>
            <a:ext cx="9144000" cy="68222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428604"/>
            <a:ext cx="76438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К 60-летию Победы  в мае 2005 на площади Обороны был торжественно открыт памятник «Седой Урал».</a:t>
            </a:r>
          </a:p>
          <a:p>
            <a:r>
              <a:rPr lang="ru-RU" sz="2000" b="1" i="1" dirty="0" smtClean="0"/>
              <a:t>Свое название площадь Обороны (бывшая Ночлежная, </a:t>
            </a:r>
            <a:r>
              <a:rPr lang="ru-RU" sz="2000" b="1" i="1" dirty="0" err="1" smtClean="0"/>
              <a:t>Симео́новская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Макси́ма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Го́рького</a:t>
            </a:r>
            <a:r>
              <a:rPr lang="ru-RU" sz="2000" b="1" i="1" dirty="0" smtClean="0"/>
              <a:t>) получила в сороковые годы 20 века. С этой площади свердловчане в годы Великой Отечественной войны провожали на фронт своих родных и близких</a:t>
            </a:r>
            <a:r>
              <a:rPr lang="ru-RU" sz="2000" b="1" i="1" dirty="0" smtClean="0"/>
              <a:t>.</a:t>
            </a:r>
          </a:p>
          <a:p>
            <a:r>
              <a:rPr lang="ru-RU" sz="2000" b="1" i="1" dirty="0" smtClean="0"/>
              <a:t>Памятник «Седой Урал» посвящен трудовому и ратному подвигу уральцев.</a:t>
            </a:r>
            <a:br>
              <a:rPr lang="ru-RU" sz="2000" b="1" i="1" dirty="0" smtClean="0"/>
            </a:br>
            <a:r>
              <a:rPr lang="ru-RU" sz="2000" b="1" i="1" dirty="0" smtClean="0"/>
              <a:t>Огромная бронзовая скульптура мастера-кузнеца, держащего в руке вложенный в ножны меч,  олицетворяет Седой Урал, все военные годы ковавший оружие для фронта и отправлявший на поля сражений своих лучших сыновей и дочерей. Высота скульптуры вместе с постаментом 12 метров</a:t>
            </a:r>
            <a:r>
              <a:rPr lang="ru-RU" sz="2000" b="1" i="1" dirty="0" smtClean="0"/>
              <a:t>.</a:t>
            </a:r>
          </a:p>
          <a:p>
            <a:r>
              <a:rPr lang="ru-RU" sz="2000" b="1" i="1" dirty="0" smtClean="0"/>
              <a:t>На памятнике – надписи: «Уральцам, ковавшим победу» и «Уральцам - защитникам Родины</a:t>
            </a:r>
            <a:r>
              <a:rPr lang="ru-RU" sz="2000" b="1" i="1" dirty="0" smtClean="0"/>
              <a:t>».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Автор монумента — екатеринбургский скульптор </a:t>
            </a:r>
            <a:r>
              <a:rPr lang="ru-RU" sz="2000" b="1" i="1" dirty="0" err="1" smtClean="0"/>
              <a:t>Геворг</a:t>
            </a:r>
            <a:r>
              <a:rPr lang="ru-RU" sz="2000" b="1" i="1" dirty="0" smtClean="0"/>
              <a:t> Геворкян.</a:t>
            </a:r>
            <a:endParaRPr lang="ru-RU" sz="2000" b="1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"/>
            <a:ext cx="9144000" cy="6822281"/>
          </a:xfrm>
          <a:prstGeom prst="rect">
            <a:avLst/>
          </a:prstGeom>
        </p:spPr>
      </p:pic>
      <p:pic>
        <p:nvPicPr>
          <p:cNvPr id="3" name="Рисунок 2" descr="251abfd4fa9c4d707983c617c3dec0b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1428736"/>
            <a:ext cx="6981851" cy="47434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1604" y="785794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Памятник маршалу Жукову Г.К</a:t>
            </a:r>
            <a:r>
              <a:rPr lang="ru-RU" sz="3200" b="1" i="1" dirty="0" smtClean="0"/>
              <a:t>.</a:t>
            </a:r>
            <a:endParaRPr lang="ru-RU" sz="3200" b="1" i="1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"/>
            <a:ext cx="9144000" cy="68222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500042"/>
            <a:ext cx="814393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Памятник установлен на проспекте Ленина на площади перед зданием  штаба Центрального военного округа (бывшего Уральского, а затем </a:t>
            </a:r>
            <a:r>
              <a:rPr lang="ru-RU" sz="2000" b="1" i="1" dirty="0" err="1" smtClean="0"/>
              <a:t>Приволжско-Уральского</a:t>
            </a:r>
            <a:r>
              <a:rPr lang="ru-RU" sz="2000" b="1" i="1" dirty="0" smtClean="0"/>
              <a:t>). </a:t>
            </a:r>
          </a:p>
          <a:p>
            <a:r>
              <a:rPr lang="ru-RU" sz="2000" b="1" i="1" dirty="0" smtClean="0"/>
              <a:t>В 1948-1953 </a:t>
            </a:r>
            <a:r>
              <a:rPr lang="ru-RU" sz="2000" b="1" i="1" dirty="0" err="1" smtClean="0"/>
              <a:t>гг</a:t>
            </a:r>
            <a:r>
              <a:rPr lang="ru-RU" sz="2000" b="1" i="1" dirty="0" smtClean="0"/>
              <a:t> маршал Жуков Г.К. был командующим Уральского военного округа</a:t>
            </a:r>
            <a:r>
              <a:rPr lang="ru-RU" sz="2000" b="1" i="1" dirty="0" smtClean="0"/>
              <a:t>.</a:t>
            </a:r>
            <a:endParaRPr lang="ru-RU" sz="2000" b="1" i="1" dirty="0" smtClean="0"/>
          </a:p>
          <a:p>
            <a:r>
              <a:rPr lang="ru-RU" sz="2000" b="1" i="1" dirty="0" smtClean="0"/>
              <a:t>Автор памятника скульптор </a:t>
            </a:r>
            <a:r>
              <a:rPr lang="ru-RU" sz="2000" b="1" i="1" dirty="0" err="1" smtClean="0"/>
              <a:t>Грюнберг</a:t>
            </a:r>
            <a:r>
              <a:rPr lang="ru-RU" sz="2000" b="1" i="1" dirty="0" smtClean="0"/>
              <a:t> К.В. изобразил маршала верхом на вздыбленном коне. Однажды  во время парада на площади 1905 года Жуков объезжал войска, сидя верхом на коне.  И от громогласных  приветственных криков  «</a:t>
            </a:r>
            <a:r>
              <a:rPr lang="ru-RU" sz="2000" b="1" i="1" dirty="0" err="1" smtClean="0"/>
              <a:t>Урааа</a:t>
            </a:r>
            <a:r>
              <a:rPr lang="ru-RU" sz="2000" b="1" i="1" dirty="0" smtClean="0"/>
              <a:t>!» конь под маршалом поднялся на дыбы. Этот момент и запечатлел К.В. </a:t>
            </a:r>
            <a:r>
              <a:rPr lang="ru-RU" sz="2000" b="1" i="1" dirty="0" err="1" smtClean="0"/>
              <a:t>Грюнберг</a:t>
            </a:r>
            <a:r>
              <a:rPr lang="ru-RU" sz="2000" b="1" i="1" dirty="0" smtClean="0"/>
              <a:t>.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Отливался памятник на </a:t>
            </a:r>
            <a:r>
              <a:rPr lang="ru-RU" sz="2000" b="1" i="1" dirty="0" err="1" smtClean="0"/>
              <a:t>Уралмашзаводе</a:t>
            </a:r>
            <a:r>
              <a:rPr lang="ru-RU" sz="2000" b="1" i="1" dirty="0" smtClean="0"/>
              <a:t>. Говорят, комиссия, которая принимала памятник, долгое время не хотела разрешать его установку. Причина сомнений была в устойчивости скульптуры. </a:t>
            </a:r>
            <a:r>
              <a:rPr lang="ru-RU" sz="2000" b="1" i="1" dirty="0" err="1" smtClean="0"/>
              <a:t>Уралмашевские</a:t>
            </a:r>
            <a:r>
              <a:rPr lang="ru-RU" sz="2000" b="1" i="1" dirty="0" smtClean="0"/>
              <a:t>  мастера нашли решение  — переделали ноги лошади, заменив полую конструкцию с каркасом на монолитную</a:t>
            </a:r>
            <a:r>
              <a:rPr lang="ru-RU" sz="2000" b="1" i="1" dirty="0" smtClean="0"/>
              <a:t>.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Памятник был открыт к 50-летию Победы  8 мая 1995г.</a:t>
            </a:r>
            <a:br>
              <a:rPr lang="ru-RU" sz="2000" b="1" i="1" dirty="0" smtClean="0"/>
            </a:br>
            <a:r>
              <a:rPr lang="ru-RU" sz="2000" b="1" i="1" dirty="0" smtClean="0"/>
              <a:t>Создавался памятник на народные деньги. На постаменте памятника надпись: «Жукову Г.К., солдату и маршалу от уральцев».</a:t>
            </a:r>
            <a:br>
              <a:rPr lang="ru-RU" sz="2000" b="1" i="1" dirty="0" smtClean="0"/>
            </a:br>
            <a:endParaRPr lang="ru-RU" sz="2000" b="1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"/>
            <a:ext cx="9144000" cy="6822281"/>
          </a:xfrm>
          <a:prstGeom prst="rect">
            <a:avLst/>
          </a:prstGeom>
        </p:spPr>
      </p:pic>
      <p:pic>
        <p:nvPicPr>
          <p:cNvPr id="3" name="Рисунок 2" descr="cebe11a5638b2070a7a82d5bd743ec9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071810"/>
            <a:ext cx="6215106" cy="3199858"/>
          </a:xfrm>
          <a:prstGeom prst="rect">
            <a:avLst/>
          </a:prstGeom>
        </p:spPr>
      </p:pic>
      <p:pic>
        <p:nvPicPr>
          <p:cNvPr id="5" name="Рисунок 4" descr="c646e5ac050874959ab41f723136959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1000108"/>
            <a:ext cx="3322288" cy="52864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86" y="1000108"/>
            <a:ext cx="42862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Мемориал детям войны и труженикам тыла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"/>
            <a:ext cx="9144000" cy="68222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285728"/>
            <a:ext cx="8501122" cy="6534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Мемориал расположен в сквере у станции метро «Машиностроителей» на пересечении проспекта Космонавтов и улицы Фронтовых бригад на территории Орджоникидзевского </a:t>
            </a:r>
            <a:r>
              <a:rPr lang="ru-RU" b="1" i="1" dirty="0" smtClean="0"/>
              <a:t>района. Место </a:t>
            </a:r>
            <a:r>
              <a:rPr lang="ru-RU" b="1" i="1" dirty="0" smtClean="0"/>
              <a:t>для памятника выбрали не случайно: именно в этом районе находились крупнейшие заводы региона, выпускавшие продукцию для фронта. На земле, где сейчас стоит мемориал, в годы войны находились бараки, в которых жили работники, приехавшие отовсюду на Урал.  Здесь же рукой подать до всех героических </a:t>
            </a:r>
            <a:r>
              <a:rPr lang="ru-RU" b="1" i="1" dirty="0" smtClean="0"/>
              <a:t>заводов. С </a:t>
            </a:r>
            <a:r>
              <a:rPr lang="ru-RU" b="1" i="1" dirty="0" smtClean="0"/>
              <a:t>инициативой создания подобного памятника еще 10 лет назад выступили ветераны завода "</a:t>
            </a:r>
            <a:r>
              <a:rPr lang="ru-RU" b="1" i="1" dirty="0" err="1" smtClean="0"/>
              <a:t>Уралэлектротяжмаш</a:t>
            </a:r>
            <a:r>
              <a:rPr lang="ru-RU" b="1" i="1" dirty="0" smtClean="0"/>
              <a:t>", бывшие во время войны детьми и трудившиеся в заводских цехах. В 2006 году на этом месте был заложен камень с указанием, что здесь появится памятник.  Открыт мемориал был в ноябре 2014 года.</a:t>
            </a:r>
            <a:br>
              <a:rPr lang="ru-RU" b="1" i="1" dirty="0" smtClean="0"/>
            </a:br>
            <a:r>
              <a:rPr lang="ru-RU" b="1" i="1" dirty="0" smtClean="0"/>
              <a:t>Центральная скульптура высотой 3,5 метра изображает детей.  Мальчик и девочка несут символический крест, собранный из снарядов и деталей для военной техники крест изнурительного труда во имя Победы.</a:t>
            </a:r>
            <a:br>
              <a:rPr lang="ru-RU" b="1" i="1" dirty="0" smtClean="0"/>
            </a:br>
            <a:r>
              <a:rPr lang="ru-RU" b="1" i="1" dirty="0" smtClean="0"/>
              <a:t>За скульптурой 13-метровый барельеф высотой 3 м – своего рода чугунное литейное кружево. На барельефе надпись "И будем жить! И будем помнить!"</a:t>
            </a:r>
            <a:br>
              <a:rPr lang="ru-RU" b="1" i="1" dirty="0" smtClean="0"/>
            </a:br>
            <a:r>
              <a:rPr lang="ru-RU" b="1" i="1" dirty="0" smtClean="0"/>
              <a:t>Ещё один знаковый элемент композиции – часы на тротуаре, символ бесперебойной работы заводов в военные годы, и рельсы, по которым отправлялась на фронт готовая </a:t>
            </a:r>
            <a:r>
              <a:rPr lang="ru-RU" b="1" i="1" dirty="0" smtClean="0"/>
              <a:t>продукция. В </a:t>
            </a:r>
            <a:r>
              <a:rPr lang="ru-RU" b="1" i="1" dirty="0" smtClean="0"/>
              <a:t>создании мемориального комплекса приняли участие скульптор Константин </a:t>
            </a:r>
            <a:r>
              <a:rPr lang="ru-RU" b="1" i="1" dirty="0" err="1" smtClean="0"/>
              <a:t>Грюнберг</a:t>
            </a:r>
            <a:r>
              <a:rPr lang="ru-RU" b="1" i="1" dirty="0" smtClean="0"/>
              <a:t>, архитектор Юрий Дорошин, сотрудники «Архитектурной мастерской академика </a:t>
            </a:r>
            <a:r>
              <a:rPr lang="ru-RU" b="1" i="1" dirty="0" err="1" smtClean="0"/>
              <a:t>Белянкина</a:t>
            </a:r>
            <a:r>
              <a:rPr lang="ru-RU" b="1" i="1" dirty="0" smtClean="0"/>
              <a:t>» и литейной мастерской «Литейный двор».</a:t>
            </a:r>
            <a:endParaRPr lang="ru-RU" b="1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"/>
            <a:ext cx="9144000" cy="6822281"/>
          </a:xfrm>
          <a:prstGeom prst="rect">
            <a:avLst/>
          </a:prstGeom>
        </p:spPr>
      </p:pic>
      <p:pic>
        <p:nvPicPr>
          <p:cNvPr id="3" name="Рисунок 2" descr="SAM_63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1500174"/>
            <a:ext cx="6500859" cy="48756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472" y="571480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Мемориал рабочим </a:t>
            </a:r>
            <a:r>
              <a:rPr lang="ru-RU" sz="2400" b="1" i="1" dirty="0" err="1" smtClean="0"/>
              <a:t>Верх-Исетского</a:t>
            </a:r>
            <a:r>
              <a:rPr lang="ru-RU" sz="2400" b="1" i="1" dirty="0" smtClean="0"/>
              <a:t> завода, погибшим на фронте и тем, кто ковал победу в </a:t>
            </a:r>
            <a:r>
              <a:rPr lang="ru-RU" sz="2400" b="1" i="1" dirty="0" smtClean="0"/>
              <a:t>тылу</a:t>
            </a:r>
            <a:endParaRPr lang="ru-RU" sz="2400" b="1" i="1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"/>
            <a:ext cx="9144000" cy="68222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500042"/>
            <a:ext cx="72866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Мемориал расположен на площади Субботников рядом с проходными </a:t>
            </a:r>
            <a:r>
              <a:rPr lang="ru-RU" sz="2400" b="1" i="1" dirty="0" err="1" smtClean="0"/>
              <a:t>Верх-Исетского</a:t>
            </a:r>
            <a:r>
              <a:rPr lang="ru-RU" sz="2400" b="1" i="1" dirty="0" smtClean="0"/>
              <a:t> </a:t>
            </a:r>
            <a:r>
              <a:rPr lang="ru-RU" sz="2400" b="1" i="1" dirty="0" smtClean="0"/>
              <a:t>завода. Слева </a:t>
            </a:r>
            <a:r>
              <a:rPr lang="ru-RU" sz="2400" b="1" i="1" dirty="0" smtClean="0"/>
              <a:t>на переднем плане скульптура женщины, символизирующей Родину-мать.  Она показывает рукой на запад, где наши солдаты бились с врагом. Справа плита с именами рабочих </a:t>
            </a:r>
            <a:r>
              <a:rPr lang="ru-RU" sz="2400" b="1" i="1" dirty="0" err="1" smtClean="0"/>
              <a:t>Верх-Исетского</a:t>
            </a:r>
            <a:r>
              <a:rPr lang="ru-RU" sz="2400" b="1" i="1" dirty="0" smtClean="0"/>
              <a:t> завода, погибших в годы Великой Отечественной войны,  и две скульптурные группы. Это войны трех родов войск: летчик, моряк и пехотинец – те, кто сражались с врагом на фронте. И рабочие, которые ковали победу в тылу. Рабочих тоже трое: ветеран, женщина и подросток</a:t>
            </a:r>
            <a:r>
              <a:rPr lang="ru-RU" sz="2400" b="1" i="1" dirty="0" smtClean="0"/>
              <a:t>.</a:t>
            </a:r>
          </a:p>
          <a:p>
            <a:r>
              <a:rPr lang="ru-RU" sz="2400" b="1" i="1" dirty="0" smtClean="0"/>
              <a:t>Мемориал был открыт в 1976 году к 250-летию </a:t>
            </a:r>
            <a:r>
              <a:rPr lang="ru-RU" sz="2400" b="1" i="1" dirty="0" err="1" smtClean="0"/>
              <a:t>Верх-Исетского</a:t>
            </a:r>
            <a:r>
              <a:rPr lang="ru-RU" sz="2400" b="1" i="1" dirty="0" smtClean="0"/>
              <a:t> завода.</a:t>
            </a:r>
          </a:p>
          <a:p>
            <a:r>
              <a:rPr lang="ru-RU" sz="2400" b="1" i="1" dirty="0" smtClean="0"/>
              <a:t>Авторы памятника скульпторы: А. И. </a:t>
            </a:r>
            <a:r>
              <a:rPr lang="ru-RU" sz="2400" b="1" i="1" dirty="0" err="1" smtClean="0"/>
              <a:t>Бельдюжкин</a:t>
            </a:r>
            <a:r>
              <a:rPr lang="ru-RU" sz="2400" b="1" i="1" dirty="0" smtClean="0"/>
              <a:t>, А. В. Рыбкин и А. С. Новиков</a:t>
            </a:r>
            <a:r>
              <a:rPr lang="ru-RU" sz="2400" b="1" i="1" dirty="0" smtClean="0"/>
              <a:t>.</a:t>
            </a:r>
            <a:endParaRPr lang="ru-RU" sz="2400" b="1" i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"/>
            <a:ext cx="9144000" cy="6822281"/>
          </a:xfrm>
          <a:prstGeom prst="rect">
            <a:avLst/>
          </a:prstGeom>
        </p:spPr>
      </p:pic>
      <p:pic>
        <p:nvPicPr>
          <p:cNvPr id="3" name="Рисунок 2" descr="памятник_студентам_и_преподавателям_упи-300x0 - коп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714356"/>
            <a:ext cx="4736642" cy="5429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0694" y="1285860"/>
            <a:ext cx="314327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Памятник студентам,  </a:t>
            </a:r>
            <a:endParaRPr lang="ru-RU" sz="2800" b="1" i="1" dirty="0" smtClean="0"/>
          </a:p>
          <a:p>
            <a:r>
              <a:rPr lang="ru-RU" sz="2800" b="1" i="1" dirty="0" smtClean="0"/>
              <a:t>преподавателям </a:t>
            </a:r>
            <a:r>
              <a:rPr lang="ru-RU" sz="2800" b="1" i="1" dirty="0" smtClean="0"/>
              <a:t>и сотрудникам Уральского политехнического института, погибшим в боях 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"/>
            <a:ext cx="9144000" cy="6822281"/>
          </a:xfrm>
          <a:prstGeom prst="rect">
            <a:avLst/>
          </a:prstGeom>
        </p:spPr>
      </p:pic>
      <p:pic>
        <p:nvPicPr>
          <p:cNvPr id="3" name="Рисунок 2" descr="56_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571480"/>
            <a:ext cx="3838575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4876" y="714356"/>
            <a:ext cx="364333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Памятник разведчику Николаю Ивановичу Кузнецову</a:t>
            </a:r>
          </a:p>
          <a:p>
            <a:endParaRPr lang="ru-RU" dirty="0"/>
          </a:p>
        </p:txBody>
      </p:sp>
      <p:pic>
        <p:nvPicPr>
          <p:cNvPr id="6" name="Рисунок 5" descr="0_f86c3_108cdbba_XL_750x5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2428868"/>
            <a:ext cx="3286125" cy="397668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"/>
            <a:ext cx="9144000" cy="68222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571480"/>
            <a:ext cx="81439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Памятник легендарному разведчику  Николаю Ивановичу Кузнецову установлен на улице Фестивальной около здания Дворца народного творчества (бывшего Дворца культуры </a:t>
            </a:r>
            <a:r>
              <a:rPr lang="ru-RU" sz="2400" b="1" i="1" dirty="0" err="1" smtClean="0"/>
              <a:t>Уралмашзавода</a:t>
            </a:r>
            <a:r>
              <a:rPr lang="ru-RU" sz="2400" b="1" i="1" dirty="0" smtClean="0"/>
              <a:t>). </a:t>
            </a:r>
          </a:p>
          <a:p>
            <a:r>
              <a:rPr lang="ru-RU" sz="2400" b="1" i="1" dirty="0" smtClean="0"/>
              <a:t>Открыт памятник был в канун дня победы в мае 1985 года. Авторы: скульптор Егоров и архитектор </a:t>
            </a:r>
            <a:r>
              <a:rPr lang="ru-RU" sz="2400" b="1" i="1" dirty="0" err="1" smtClean="0"/>
              <a:t>Белянкин</a:t>
            </a:r>
            <a:r>
              <a:rPr lang="ru-RU" sz="2400" b="1" i="1" dirty="0" smtClean="0"/>
              <a:t>.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Фигура разведчика устремлена вперед.  Угол, плащ-палатки, поднятый над головой героя сильным порывом ветра, напоминает либо знамя, которое развевается на ветру, либо - факел, вечный огонь</a:t>
            </a:r>
            <a:r>
              <a:rPr lang="ru-RU" sz="2400" b="1" i="1" dirty="0" smtClean="0"/>
              <a:t>.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Николай Иванович Кузнецов  в 1935-1936 гг. работал на </a:t>
            </a:r>
            <a:r>
              <a:rPr lang="ru-RU" sz="2400" b="1" i="1" dirty="0" err="1" smtClean="0"/>
              <a:t>Уралмашзаводе</a:t>
            </a:r>
            <a:r>
              <a:rPr lang="ru-RU" sz="2400" b="1" i="1" dirty="0" smtClean="0"/>
              <a:t>.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Этот памятник не единственный в городе.</a:t>
            </a:r>
          </a:p>
          <a:p>
            <a:r>
              <a:rPr lang="ru-RU" sz="2400" b="1" i="1" dirty="0" smtClean="0"/>
              <a:t>На улице Калинина около школы № 72, которая носит имя Н.И. Кузнецова, также установлен памятник разведчику</a:t>
            </a:r>
            <a:r>
              <a:rPr lang="ru-RU" sz="2400" b="1" i="1" dirty="0" smtClean="0"/>
              <a:t>.</a:t>
            </a:r>
            <a:endParaRPr lang="ru-RU" sz="2400" b="1" i="1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"/>
            <a:ext cx="9144000" cy="6822281"/>
          </a:xfrm>
          <a:prstGeom prst="rect">
            <a:avLst/>
          </a:prstGeom>
        </p:spPr>
      </p:pic>
      <p:pic>
        <p:nvPicPr>
          <p:cNvPr id="3" name="Рисунок 2" descr="SAM_70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642918"/>
            <a:ext cx="4179113" cy="55721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2428868"/>
            <a:ext cx="371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Памятник «С чего начинается Родина</a:t>
            </a:r>
            <a:r>
              <a:rPr lang="ru-RU" sz="3600" b="1" i="1" dirty="0" smtClean="0"/>
              <a:t>»</a:t>
            </a:r>
            <a:endParaRPr lang="ru-RU" sz="3600" b="1" i="1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222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500042"/>
            <a:ext cx="828680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/>
              <a:t>В центре композиции маленький мальчик, который, стоя на табурете, примеряет шинель своего деда или прадеда. Возможно, ту самую, в которой тот брал Берлин или защищал Москву, или гнал фашистов из Сталинграда. По словам одного из авторов скульптуры Сергея </a:t>
            </a:r>
            <a:r>
              <a:rPr lang="ru-RU" sz="2200" b="1" i="1" dirty="0" err="1" smtClean="0"/>
              <a:t>Титлинова</a:t>
            </a:r>
            <a:r>
              <a:rPr lang="ru-RU" sz="2200" b="1" i="1" dirty="0" smtClean="0"/>
              <a:t>, мальчик здесь символизирует память. Ту самую, с которой начинается Родина</a:t>
            </a:r>
            <a:r>
              <a:rPr lang="ru-RU" sz="2200" b="1" i="1" dirty="0" smtClean="0"/>
              <a:t>.</a:t>
            </a:r>
          </a:p>
          <a:p>
            <a:r>
              <a:rPr lang="ru-RU" sz="2200" b="1" i="1" dirty="0" smtClean="0"/>
              <a:t>За спиной мальчика стена  с множеством пустых рамок. В эти рамки горожане могут помещать фотографии своих родственников-фронтовиков или материалы, рассказывающие о них. Причем это могут быть участники всех войн: Великой Отечественной, Афганской, чеченской, Первой мировой и др.</a:t>
            </a:r>
          </a:p>
          <a:p>
            <a:r>
              <a:rPr lang="ru-RU" sz="2200" b="1" i="1" dirty="0" smtClean="0"/>
              <a:t>На обратной стороне стены надпись: «С чего начинается Родина. Защитникам отечества посвящается»</a:t>
            </a:r>
          </a:p>
          <a:p>
            <a:r>
              <a:rPr lang="ru-RU" sz="2200" b="1" i="1" dirty="0" smtClean="0"/>
              <a:t>Монумент создан Екатеринбургским художественным фондом по заказу Свердловской железной дороги. Авторы С. </a:t>
            </a:r>
            <a:r>
              <a:rPr lang="ru-RU" sz="2200" b="1" i="1" dirty="0" err="1" smtClean="0"/>
              <a:t>Титлинов</a:t>
            </a:r>
            <a:r>
              <a:rPr lang="ru-RU" sz="2200" b="1" i="1" dirty="0" smtClean="0"/>
              <a:t>, И.Якушев, А.Медведев</a:t>
            </a:r>
            <a:r>
              <a:rPr lang="ru-RU" sz="2200" b="1" i="1" dirty="0" smtClean="0"/>
              <a:t>.</a:t>
            </a:r>
            <a:endParaRPr lang="ru-RU" sz="2200" b="1" i="1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"/>
            <a:ext cx="9144000" cy="6822281"/>
          </a:xfrm>
          <a:prstGeom prst="rect">
            <a:avLst/>
          </a:prstGeom>
        </p:spPr>
      </p:pic>
      <p:pic>
        <p:nvPicPr>
          <p:cNvPr id="3" name="Рисунок 2" descr="SAM_70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1928802"/>
            <a:ext cx="6143668" cy="46077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2" y="928670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Памятник </a:t>
            </a:r>
            <a:r>
              <a:rPr lang="ru-RU" sz="3200" b="1" i="1" dirty="0" smtClean="0"/>
              <a:t>воинам-железнодорожникам</a:t>
            </a:r>
            <a:endParaRPr lang="ru-RU" sz="3200" b="1" i="1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9"/>
            <a:ext cx="9144000" cy="68222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642918"/>
            <a:ext cx="79296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Памятник воинам-железнодорожникам установлен на улице Челюскинцев у здания Дворца культуры железнодорожников. Памятник выполнен из красного гранита. На основании мемориала слова: «Вечная память воинам-железнодорожникам». На пилонах имена воинов-железнодорожников, погибших в годы Великой Отечественной войны.</a:t>
            </a:r>
            <a:endParaRPr lang="ru-RU" sz="3200" b="1" i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"/>
            <a:ext cx="9144000" cy="6822281"/>
          </a:xfrm>
          <a:prstGeom prst="rect">
            <a:avLst/>
          </a:prstGeom>
        </p:spPr>
      </p:pic>
      <p:pic>
        <p:nvPicPr>
          <p:cNvPr id="3" name="Рисунок 2" descr="1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428736"/>
            <a:ext cx="6572296" cy="47579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4" y="642918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Памятник воинам — </a:t>
            </a:r>
            <a:r>
              <a:rPr lang="ru-RU" sz="3200" b="1" i="1" dirty="0" smtClean="0"/>
              <a:t>спортсменам</a:t>
            </a:r>
            <a:endParaRPr lang="ru-RU" sz="3200" b="1" i="1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"/>
            <a:ext cx="9144000" cy="68222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785794"/>
            <a:ext cx="735811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1996 году жители города Екатеринбурга увековечили подвиг воинов-спортсменов, принимавших активное участие в Великой Отечественной войне. Памятник установлен на аллее, ведущей к Ледовому Дворцу спорта.</a:t>
            </a:r>
            <a:br>
              <a:rPr lang="ru-RU" b="1" dirty="0" smtClean="0"/>
            </a:br>
            <a:r>
              <a:rPr lang="ru-RU" b="1" dirty="0" smtClean="0"/>
              <a:t>За годы войны спортивные организации города и Свердловской области в соответствии со специальной программой подготовили более двух с половиной миллионов лыжников, свыше семисот специалистов рукопашного боя и двести тысяч пловцов. Воины-спортсмены в составе специальных подразделений выполняли особые задания в тылу врага и на фронтах.</a:t>
            </a:r>
            <a:br>
              <a:rPr lang="ru-RU" b="1" dirty="0" smtClean="0"/>
            </a:br>
            <a:r>
              <a:rPr lang="ru-RU" b="1" dirty="0" smtClean="0"/>
              <a:t>Массивный постамент высотой в 4-е метра, изготовлен из полированных гранитных плит серого цвета. На лицевой стороне вверху высечена памятная надпись. На постаменте установлена композиция из трех фигур. Три воина-лыжника в едином строю двигаются на задание, в центре командир группы, с лева от него девушка — санинструктор с медицинской сумкой на плече, справа — боец. Скульптурная группа монолитная, высотой 3,5 метра.</a:t>
            </a:r>
            <a:br>
              <a:rPr lang="ru-RU" b="1" dirty="0" smtClean="0"/>
            </a:br>
            <a:r>
              <a:rPr lang="ru-RU" b="1" dirty="0" smtClean="0"/>
              <a:t>Авторы  — скульпторы К. В. </a:t>
            </a:r>
            <a:r>
              <a:rPr lang="ru-RU" b="1" dirty="0" err="1" smtClean="0"/>
              <a:t>Грюнберг</a:t>
            </a:r>
            <a:r>
              <a:rPr lang="ru-RU" b="1" dirty="0" smtClean="0"/>
              <a:t> К. В., В. А. Говорухин и архитектор А. Ю. </a:t>
            </a:r>
            <a:r>
              <a:rPr lang="ru-RU" b="1" dirty="0" err="1" smtClean="0"/>
              <a:t>Истратов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"/>
            <a:ext cx="9144000" cy="68222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7290" y="714356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Памятник военным </a:t>
            </a:r>
            <a:r>
              <a:rPr lang="ru-RU" sz="3600" b="1" i="1" dirty="0" smtClean="0"/>
              <a:t>медикам</a:t>
            </a:r>
            <a:endParaRPr lang="ru-RU" sz="3600" b="1" i="1" dirty="0" smtClean="0"/>
          </a:p>
        </p:txBody>
      </p:sp>
      <p:pic>
        <p:nvPicPr>
          <p:cNvPr id="5" name="Рисунок 4" descr="unna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785926"/>
            <a:ext cx="7809738" cy="436247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"/>
            <a:ext cx="9144000" cy="68222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642918"/>
            <a:ext cx="82153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Памятник военным медикам открыт к 70-летию  Победы 7 мая 2015 года у главного входа в госпиталь ветеранов войн.</a:t>
            </a:r>
            <a:br>
              <a:rPr lang="ru-RU" sz="2400" b="1" i="1" dirty="0" smtClean="0"/>
            </a:br>
            <a:r>
              <a:rPr lang="ru-RU" sz="2400" b="1" i="1" dirty="0" smtClean="0"/>
              <a:t>Идея его создания появилась 20 лет назад, но тогда на воплощение не хватало денег. Сейчас уральцы собрали средства всем миром. На изготовление и установку монумента понадобилось около девяти млн. рублей, при этом из бюджета не потратили ни копейки.</a:t>
            </a:r>
            <a:br>
              <a:rPr lang="ru-RU" sz="2400" b="1" i="1" dirty="0" smtClean="0"/>
            </a:br>
            <a:r>
              <a:rPr lang="ru-RU" sz="2400" b="1" i="1" dirty="0" smtClean="0"/>
              <a:t>Бронзовая скульптура высотой свыше четырех метров и весом в пять тонн представляет собой собирательные образы военного врача и медицинской сестры на фоне расщепленного снарядом дерева, фрагментов мины и железнодорожных рельс.</a:t>
            </a:r>
            <a:br>
              <a:rPr lang="ru-RU" sz="2400" b="1" i="1" dirty="0" smtClean="0"/>
            </a:br>
            <a:r>
              <a:rPr lang="ru-RU" sz="2400" b="1" i="1" dirty="0" smtClean="0"/>
              <a:t>Авторы памятника — уральские скульпторы Федор и Александр Петровы.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"/>
            <a:ext cx="9144000" cy="68222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785794"/>
            <a:ext cx="72866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Памятник расположен в южной  части площади имени Кирова перед учебными корпусами Уральского федерального университета (бывшего Уральского политехнического института</a:t>
            </a:r>
            <a:r>
              <a:rPr lang="ru-RU" sz="2000" b="1" i="1" dirty="0" smtClean="0"/>
              <a:t>).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На фоне развернутого красного знамени три бронзовые фигуры: воин, высоко поднявший автомат,  девушка-санитарка и раненный матрос, сжимающий гранату.</a:t>
            </a:r>
          </a:p>
          <a:p>
            <a:r>
              <a:rPr lang="ru-RU" sz="2000" b="1" i="1" dirty="0" smtClean="0"/>
              <a:t>На постаменте надпись: «Нашим товарищам, погибшим в боях за Родину».</a:t>
            </a:r>
          </a:p>
          <a:p>
            <a:r>
              <a:rPr lang="ru-RU" sz="2000" b="1" i="1" dirty="0" smtClean="0"/>
              <a:t>На обратной стороне знамени – плиты слова: «Память о героях Великой Отечественной войны 1941-1945 годов не сотрут века. От комсомольцев Уральского политехнического института им. С.М.Кирова. 9 мая 1961 г.» </a:t>
            </a:r>
          </a:p>
          <a:p>
            <a:r>
              <a:rPr lang="ru-RU" sz="2000" b="1" i="1" dirty="0" smtClean="0"/>
              <a:t>Памятник открыт в День Победы - 9 мая 1961 года. </a:t>
            </a:r>
          </a:p>
          <a:p>
            <a:r>
              <a:rPr lang="ru-RU" sz="2000" b="1" i="1" dirty="0" smtClean="0"/>
              <a:t>Это первый  в городе памятник героям Великой Отечественной войны.</a:t>
            </a:r>
          </a:p>
          <a:p>
            <a:r>
              <a:rPr lang="ru-RU" sz="2000" b="1" i="1" dirty="0" smtClean="0"/>
              <a:t>Авторы  памятника: скульптор В.М. </a:t>
            </a:r>
            <a:r>
              <a:rPr lang="ru-RU" sz="2000" b="1" i="1" dirty="0" err="1" smtClean="0"/>
              <a:t>Друзин</a:t>
            </a:r>
            <a:r>
              <a:rPr lang="ru-RU" sz="2000" b="1" i="1" dirty="0" smtClean="0"/>
              <a:t>, архитектор Г.И. </a:t>
            </a:r>
            <a:r>
              <a:rPr lang="ru-RU" sz="2000" b="1" i="1" dirty="0" err="1" smtClean="0"/>
              <a:t>Белянкин</a:t>
            </a:r>
            <a:r>
              <a:rPr lang="ru-RU" sz="2000" b="1" i="1" dirty="0" smtClean="0"/>
              <a:t>.</a:t>
            </a:r>
            <a:endParaRPr lang="ru-RU" sz="2000" b="1" i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"/>
            <a:ext cx="9144000" cy="68222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57356" y="1357298"/>
            <a:ext cx="5211683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"/>
            <a:ext cx="9144000" cy="6822281"/>
          </a:xfrm>
          <a:prstGeom prst="rect">
            <a:avLst/>
          </a:prstGeom>
        </p:spPr>
      </p:pic>
      <p:pic>
        <p:nvPicPr>
          <p:cNvPr id="3" name="Рисунок 2" descr="images8BRRJ0TX - коп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785794"/>
            <a:ext cx="3511227" cy="55054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662" y="2071678"/>
            <a:ext cx="364333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Памятник войнам Уральского  добровольческого  танкового корпуса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"/>
            <a:ext cx="9144000" cy="68222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571480"/>
            <a:ext cx="78581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В 1962 году на Привокзальной площади был открыт памятник  войнам Уральского  добровольческого  танкового корпуса. </a:t>
            </a:r>
          </a:p>
          <a:p>
            <a:r>
              <a:rPr lang="ru-RU" b="1" i="1" dirty="0" smtClean="0"/>
              <a:t>Старый рабочий, </a:t>
            </a:r>
            <a:r>
              <a:rPr lang="ru-RU" b="1" i="1" dirty="0" err="1" smtClean="0"/>
              <a:t>cимволизирующий</a:t>
            </a:r>
            <a:r>
              <a:rPr lang="ru-RU" b="1" i="1" dirty="0" smtClean="0"/>
              <a:t> седой трудовой Урал, провожает в бой молодого война танкиста. Постамент памятника выполнен в виде танка. Рабочий и танкист стоят на башне устремленного вперед танка.</a:t>
            </a:r>
          </a:p>
          <a:p>
            <a:r>
              <a:rPr lang="ru-RU" b="1" i="1" dirty="0" smtClean="0"/>
              <a:t>По бокам постамента, там где у танка гусеницы, выступы на которых изображены рельефные рисунки трудовые и боевые подвиги уральцев в годы Великой Отечественной войны.</a:t>
            </a:r>
          </a:p>
          <a:p>
            <a:r>
              <a:rPr lang="ru-RU" b="1" i="1" dirty="0" smtClean="0"/>
              <a:t>Надпись на постаменте: «Героям Великой Отечественной Войны 1941—1945 гг. воинам Уральского добровольческого танкового корпуса от трудящихся Свердловской области». </a:t>
            </a:r>
          </a:p>
          <a:p>
            <a:r>
              <a:rPr lang="ru-RU" b="1" i="1" dirty="0" smtClean="0"/>
              <a:t>У подножия памятника плита с надписью: «Здесь хранится земля, обагрённая кровью уральских танкистов — добровольцев в ожесточённых боях под городами Орлом, Львовом, Прагой и Берлином в 1943—1945 годах».</a:t>
            </a:r>
          </a:p>
          <a:p>
            <a:r>
              <a:rPr lang="ru-RU" b="1" i="1" dirty="0" smtClean="0"/>
              <a:t>Авторы памятника скульпторы В. М. </a:t>
            </a:r>
            <a:r>
              <a:rPr lang="ru-RU" b="1" i="1" dirty="0" err="1" smtClean="0"/>
              <a:t>Друзин</a:t>
            </a:r>
            <a:r>
              <a:rPr lang="ru-RU" b="1" i="1" dirty="0" smtClean="0"/>
              <a:t> и П. А. Сажин.</a:t>
            </a:r>
          </a:p>
          <a:p>
            <a:r>
              <a:rPr lang="ru-RU" b="1" i="1" dirty="0" smtClean="0"/>
              <a:t>В 11 марта1983 года, когда отмечали 40-летие Уральского  добровольческого  танкового корпуса, Привокзальную площадь переименовали в площадь Уральского  добровольческого  танкового корпуса.</a:t>
            </a:r>
            <a:endParaRPr lang="ru-RU" b="1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"/>
            <a:ext cx="9144000" cy="6822281"/>
          </a:xfrm>
          <a:prstGeom prst="rect">
            <a:avLst/>
          </a:prstGeom>
        </p:spPr>
      </p:pic>
      <p:pic>
        <p:nvPicPr>
          <p:cNvPr id="3" name="Рисунок 2" descr="0_82586_732142df_X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2071678"/>
            <a:ext cx="7286676" cy="3905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538" y="785794"/>
            <a:ext cx="707236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Мемориал </a:t>
            </a:r>
            <a:r>
              <a:rPr lang="ru-RU" sz="2800" b="1" i="1" dirty="0" err="1" smtClean="0"/>
              <a:t>уралмашевцам</a:t>
            </a:r>
            <a:r>
              <a:rPr lang="ru-RU" sz="2800" b="1" i="1" dirty="0" smtClean="0"/>
              <a:t>, погибшим в годы Великой Отечественной войны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"/>
            <a:ext cx="9144000" cy="68222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285728"/>
            <a:ext cx="8358246" cy="6572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8 мая 1969 на площади Первой пятилетки, в сквере на пересечении улиц Машиностроителей и бульвара Культуры был  открыт Мемориал </a:t>
            </a:r>
            <a:r>
              <a:rPr lang="ru-RU" b="1" dirty="0" err="1" smtClean="0"/>
              <a:t>уралмашевцам</a:t>
            </a:r>
            <a:r>
              <a:rPr lang="ru-RU" b="1" dirty="0" smtClean="0"/>
              <a:t>, погибшим на фронтах Великой Отечественной войны.</a:t>
            </a:r>
          </a:p>
          <a:p>
            <a:r>
              <a:rPr lang="ru-RU" b="1" dirty="0" smtClean="0"/>
              <a:t>Мемориал выполнен из гранита и </a:t>
            </a:r>
            <a:r>
              <a:rPr lang="ru-RU" b="1" dirty="0" err="1" smtClean="0"/>
              <a:t>лабродорита</a:t>
            </a:r>
            <a:r>
              <a:rPr lang="ru-RU" b="1" dirty="0" smtClean="0"/>
              <a:t>. В </a:t>
            </a:r>
            <a:r>
              <a:rPr lang="ru-RU" b="1" dirty="0" smtClean="0"/>
              <a:t>центре стела, на которой на фоне приспущенных знамен изображены рабочие, склонившие головы перед памятью погибших товарищей. Один из них приклонил колено перед </a:t>
            </a:r>
            <a:r>
              <a:rPr lang="ru-RU" b="1" dirty="0" smtClean="0"/>
              <a:t>знаменами. На </a:t>
            </a:r>
            <a:r>
              <a:rPr lang="ru-RU" b="1" dirty="0" smtClean="0"/>
              <a:t>плитах имена почти тысячи </a:t>
            </a:r>
            <a:r>
              <a:rPr lang="ru-RU" b="1" dirty="0" err="1" smtClean="0"/>
              <a:t>уралмашевцев</a:t>
            </a:r>
            <a:r>
              <a:rPr lang="ru-RU" b="1" dirty="0" smtClean="0"/>
              <a:t>, погибших </a:t>
            </a:r>
            <a:r>
              <a:rPr lang="ru-RU" b="1" dirty="0" err="1" smtClean="0"/>
              <a:t>c</a:t>
            </a:r>
            <a:r>
              <a:rPr lang="ru-RU" b="1" dirty="0" smtClean="0"/>
              <a:t> врагом. На фоне черном камня видны </a:t>
            </a:r>
            <a:r>
              <a:rPr lang="ru-RU" b="1" dirty="0" err="1" smtClean="0"/>
              <a:t>голубые</a:t>
            </a:r>
            <a:r>
              <a:rPr lang="ru-RU" b="1" dirty="0" smtClean="0"/>
              <a:t> вкрапления – символ застывших слез, символ </a:t>
            </a:r>
            <a:r>
              <a:rPr lang="ru-RU" b="1" dirty="0" smtClean="0"/>
              <a:t>скорби. Список </a:t>
            </a:r>
            <a:r>
              <a:rPr lang="ru-RU" b="1" dirty="0" smtClean="0"/>
              <a:t>открывают 3 фамилии героев Советского Союза. Это летчики Владимир Сергеевич Курочкин и Никита Николаевич Дьяконов и легендарный разведчик Николай Иванович </a:t>
            </a:r>
            <a:r>
              <a:rPr lang="ru-RU" b="1" dirty="0" smtClean="0"/>
              <a:t>Кузнецов. На </a:t>
            </a:r>
            <a:r>
              <a:rPr lang="ru-RU" b="1" dirty="0" smtClean="0"/>
              <a:t>мемориале высечены  слова: «Мужеству гордых сердец. Нашим отцам, братьям, и сестрам, жизнью своей отстоявшим Родину нашу. Знай, внимающий этому камню, бессмертью храбрых поставил его на века </a:t>
            </a:r>
            <a:r>
              <a:rPr lang="ru-RU" b="1" dirty="0" err="1" smtClean="0"/>
              <a:t>Уралмаш</a:t>
            </a:r>
            <a:r>
              <a:rPr lang="ru-RU" b="1" dirty="0" smtClean="0"/>
              <a:t> благодарный. Никто не забыт и ничто не забыто</a:t>
            </a:r>
            <a:r>
              <a:rPr lang="ru-RU" b="1" dirty="0" smtClean="0"/>
              <a:t>!»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Изначально на мемориале каждые полчаса с 8.30 до 22.00 звучала мелодия Шумана «Грезы» и слова, произносимые Юрием Левитаном: «Вечная будет память о вас, сыны России, славные </a:t>
            </a:r>
            <a:r>
              <a:rPr lang="ru-RU" b="1" dirty="0" err="1" smtClean="0"/>
              <a:t>воины-уралмашевцы</a:t>
            </a:r>
            <a:r>
              <a:rPr lang="ru-RU" b="1" dirty="0" smtClean="0"/>
              <a:t>. Кровь, пролитая вами за Родину, прославит ваш подвиг в веках, а имена ваши навсегда сохранят в сердцах своих благодарные потомки. Вечная слава героям, павшим в боях за свободу и независимость нашей Родины</a:t>
            </a:r>
            <a:r>
              <a:rPr lang="ru-RU" b="1" dirty="0" smtClean="0"/>
              <a:t>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Авторы памятника: архитектор Г.И. </a:t>
            </a:r>
            <a:r>
              <a:rPr lang="ru-RU" b="1" i="1" dirty="0" err="1" smtClean="0"/>
              <a:t>Белянкин</a:t>
            </a:r>
            <a:r>
              <a:rPr lang="ru-RU" b="1" i="1" dirty="0" smtClean="0"/>
              <a:t>, художники И.И.Симонов и В.П.Романов</a:t>
            </a:r>
            <a:endParaRPr lang="ru-RU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"/>
            <a:ext cx="9144000" cy="6822281"/>
          </a:xfrm>
          <a:prstGeom prst="rect">
            <a:avLst/>
          </a:prstGeom>
        </p:spPr>
      </p:pic>
      <p:pic>
        <p:nvPicPr>
          <p:cNvPr id="3" name="Рисунок 2" descr="636053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513" y="2143116"/>
            <a:ext cx="6135499" cy="40862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100" y="571480"/>
            <a:ext cx="66437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 smtClean="0"/>
              <a:t>Широкореченский</a:t>
            </a:r>
            <a:r>
              <a:rPr lang="ru-RU" sz="2800" b="1" i="1" dirty="0" smtClean="0"/>
              <a:t> мемориал в память о воинах, умерших от ран в госпиталях города </a:t>
            </a:r>
            <a:r>
              <a:rPr lang="ru-RU" sz="2800" b="1" i="1" dirty="0" smtClean="0"/>
              <a:t>Свердловска</a:t>
            </a:r>
            <a:endParaRPr lang="ru-RU" sz="2800" b="1" i="1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"/>
            <a:ext cx="9144000" cy="68222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714356"/>
            <a:ext cx="792961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В годы Великой Отечественной войны Екатеринбург-Свердловск был городом госпиталей. Раненных, умерших в госпиталях, хоронили на разных кладбищах.  Самое крупное захоронение было на </a:t>
            </a:r>
            <a:r>
              <a:rPr lang="ru-RU" b="1" i="1" dirty="0" err="1" smtClean="0"/>
              <a:t>Широкореченском</a:t>
            </a:r>
            <a:r>
              <a:rPr lang="ru-RU" b="1" i="1" dirty="0" smtClean="0"/>
              <a:t> </a:t>
            </a:r>
            <a:r>
              <a:rPr lang="ru-RU" b="1" i="1" dirty="0" smtClean="0"/>
              <a:t>кладбище. К </a:t>
            </a:r>
            <a:r>
              <a:rPr lang="ru-RU" b="1" i="1" dirty="0" smtClean="0"/>
              <a:t>30-летию Победы на </a:t>
            </a:r>
            <a:r>
              <a:rPr lang="ru-RU" b="1" i="1" dirty="0" err="1" smtClean="0"/>
              <a:t>Широкореченском</a:t>
            </a:r>
            <a:r>
              <a:rPr lang="ru-RU" b="1" i="1" dirty="0" smtClean="0"/>
              <a:t> кладбище был открыт мемориал воинам, умершим от ран в госпиталях. К 40 –</a:t>
            </a:r>
            <a:r>
              <a:rPr lang="ru-RU" b="1" i="1" dirty="0" err="1" smtClean="0"/>
              <a:t>летию</a:t>
            </a:r>
            <a:r>
              <a:rPr lang="ru-RU" b="1" i="1" dirty="0" smtClean="0"/>
              <a:t> победы мемориал была проведена реконструкция. Был установлен новый обелиск из красного гранита высотой 28 </a:t>
            </a:r>
            <a:r>
              <a:rPr lang="ru-RU" b="1" i="1" dirty="0" smtClean="0"/>
              <a:t>м. Слева </a:t>
            </a:r>
            <a:r>
              <a:rPr lang="ru-RU" b="1" i="1" dirty="0" smtClean="0"/>
              <a:t>на мемориале братская могила воинов</a:t>
            </a:r>
            <a:r>
              <a:rPr lang="ru-RU" b="1" i="1" dirty="0" smtClean="0"/>
              <a:t>.</a:t>
            </a:r>
          </a:p>
          <a:p>
            <a:r>
              <a:rPr lang="ru-RU" b="1" i="1" dirty="0" smtClean="0"/>
              <a:t>Над могилой на мемориальной стене-ограде располагаются щиты с именами  воинов, умерших от ран в госпиталях города</a:t>
            </a:r>
            <a:r>
              <a:rPr lang="ru-RU" b="1" i="1" dirty="0" smtClean="0"/>
              <a:t>.</a:t>
            </a:r>
          </a:p>
          <a:p>
            <a:r>
              <a:rPr lang="ru-RU" b="1" i="1" dirty="0" smtClean="0"/>
              <a:t>На правом переднем углу братской могилы лавровый венок – символ славы победителей. На мемориальной стене слава: «Подвиг ваш бессмертен». Основание мемориала  - бетонные плиты. Плиты не состыкованы между собой. Летом между плитами пробивается зеленая трава – символ продолжающейся жизни.</a:t>
            </a:r>
            <a:br>
              <a:rPr lang="ru-RU" b="1" i="1" dirty="0" smtClean="0"/>
            </a:br>
            <a:r>
              <a:rPr lang="ru-RU" b="1" i="1" dirty="0" smtClean="0"/>
              <a:t>Авторы памятника: скульптор Ф.Ф. </a:t>
            </a:r>
            <a:r>
              <a:rPr lang="ru-RU" b="1" i="1" dirty="0" err="1" smtClean="0"/>
              <a:t>Фаттахутдинов</a:t>
            </a:r>
            <a:r>
              <a:rPr lang="ru-RU" b="1" i="1" dirty="0" smtClean="0"/>
              <a:t>, архитектор </a:t>
            </a:r>
            <a:r>
              <a:rPr lang="ru-RU" b="1" i="1" dirty="0" err="1" smtClean="0"/>
              <a:t>Г.И.Белянкин</a:t>
            </a:r>
            <a:r>
              <a:rPr lang="ru-RU" b="1" i="1" dirty="0" smtClean="0"/>
              <a:t>.</a:t>
            </a:r>
            <a:endParaRPr lang="ru-RU" b="1" i="1" dirty="0" smtClean="0"/>
          </a:p>
          <a:p>
            <a:r>
              <a:rPr lang="ru-RU" b="1" i="1" dirty="0" smtClean="0"/>
              <a:t>9 мая 2015 года на мемориале был зажжен Вечный огонь</a:t>
            </a:r>
            <a:r>
              <a:rPr lang="ru-RU" b="1" i="1" dirty="0" smtClean="0"/>
              <a:t>.</a:t>
            </a:r>
          </a:p>
          <a:p>
            <a:endParaRPr lang="ru-RU" b="1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413</Words>
  <PresentationFormat>Экран (4:3)</PresentationFormat>
  <Paragraphs>64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Окся</dc:creator>
  <cp:lastModifiedBy>Окся</cp:lastModifiedBy>
  <cp:revision>5</cp:revision>
  <dcterms:created xsi:type="dcterms:W3CDTF">2020-03-22T13:43:08Z</dcterms:created>
  <dcterms:modified xsi:type="dcterms:W3CDTF">2020-03-22T14:33:48Z</dcterms:modified>
</cp:coreProperties>
</file>