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6" r:id="rId2"/>
    <p:sldId id="263"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2C7C62C-6075-426B-B9CE-B65FA7FF71B9}">
          <p14:sldIdLst>
            <p14:sldId id="256"/>
            <p14:sldId id="263"/>
            <p14:sldId id="264"/>
            <p14:sldId id="265"/>
            <p14:sldId id="266"/>
            <p14:sldId id="267"/>
            <p14:sldId id="268"/>
            <p14:sldId id="269"/>
            <p14:sldId id="270"/>
            <p14:sldId id="271"/>
            <p14:sldId id="272"/>
            <p14:sldId id="273"/>
            <p14:sldId id="274"/>
            <p14:sldId id="275"/>
            <p14:sldId id="276"/>
            <p14:sldId id="277"/>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0ED"/>
    <a:srgbClr val="E1DAD2"/>
    <a:srgbClr val="FEFEFE"/>
    <a:srgbClr val="C1C9CD"/>
    <a:srgbClr val="7C96A3"/>
    <a:srgbClr val="FFFFFF"/>
    <a:srgbClr val="003374"/>
    <a:srgbClr val="3A5896"/>
    <a:srgbClr val="385592"/>
    <a:srgbClr val="173A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75" d="100"/>
          <a:sy n="75" d="100"/>
        </p:scale>
        <p:origin x="-1218" y="-60"/>
      </p:cViewPr>
      <p:guideLst>
        <p:guide orient="horz" pos="2160"/>
        <p:guide pos="2880"/>
      </p:guideLst>
    </p:cSldViewPr>
  </p:slideViewPr>
  <p:notesTextViewPr>
    <p:cViewPr>
      <p:scale>
        <a:sx n="1" d="1"/>
        <a:sy n="1" d="1"/>
      </p:scale>
      <p:origin x="0" y="0"/>
    </p:cViewPr>
  </p:notesTextViewPr>
  <p:notesViewPr>
    <p:cSldViewPr snapToGrid="0">
      <p:cViewPr varScale="1">
        <p:scale>
          <a:sx n="85" d="100"/>
          <a:sy n="85" d="100"/>
        </p:scale>
        <p:origin x="295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2DD1C9-4BB6-422A-8F34-C157EA500BD9}" type="datetimeFigureOut">
              <a:rPr lang="en-US" smtClean="0"/>
              <a:t>4/22/2020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A997E4-EE34-411C-9FF1-22B934EF5337}" type="slidenum">
              <a:rPr lang="en-US" smtClean="0"/>
              <a:t>‹#›</a:t>
            </a:fld>
            <a:endParaRPr lang="en-US"/>
          </a:p>
        </p:txBody>
      </p:sp>
    </p:spTree>
    <p:extLst>
      <p:ext uri="{BB962C8B-B14F-4D97-AF65-F5344CB8AC3E}">
        <p14:creationId xmlns:p14="http://schemas.microsoft.com/office/powerpoint/2010/main" val="21274113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C75AA7-E834-4A86-9B17-99C3563355BF}" type="datetimeFigureOut">
              <a:rPr lang="ru-RU" smtClean="0"/>
              <a:t>22.04.2020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1EC7F3F-F51C-4B45-BC0F-12FD7D928B5A}" type="slidenum">
              <a:rPr lang="ru-RU" smtClean="0"/>
              <a:t>‹#›</a:t>
            </a:fld>
            <a:endParaRPr lang="ru-RU"/>
          </a:p>
        </p:txBody>
      </p:sp>
    </p:spTree>
    <p:extLst>
      <p:ext uri="{BB962C8B-B14F-4D97-AF65-F5344CB8AC3E}">
        <p14:creationId xmlns:p14="http://schemas.microsoft.com/office/powerpoint/2010/main" val="64066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7508456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712725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82581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BD9794-A4CC-42D0-9A65-24C6B9EF407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5300949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BD9794-A4CC-42D0-9A65-24C6B9EF4076}" type="datetimeFigureOut">
              <a:rPr lang="en-US" smtClean="0"/>
              <a:t>4/22/2020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30946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BD9794-A4CC-42D0-9A65-24C6B9EF407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018750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BD9794-A4CC-42D0-9A65-24C6B9EF4076}" type="datetimeFigureOut">
              <a:rPr lang="en-US" smtClean="0"/>
              <a:t>4/22/2020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64813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BD9794-A4CC-42D0-9A65-24C6B9EF4076}" type="datetimeFigureOut">
              <a:rPr lang="en-US" smtClean="0"/>
              <a:t>4/22/2020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8178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BD9794-A4CC-42D0-9A65-24C6B9EF4076}" type="datetimeFigureOut">
              <a:rPr lang="en-US" smtClean="0"/>
              <a:t>4/22/2020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1400246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3354897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BD9794-A4CC-42D0-9A65-24C6B9EF4076}" type="datetimeFigureOut">
              <a:rPr lang="en-US" smtClean="0"/>
              <a:t>4/22/2020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E8DF1E-33BB-4377-9A26-35481BA06C7C}" type="slidenum">
              <a:rPr lang="en-US" smtClean="0"/>
              <a:t>‹#›</a:t>
            </a:fld>
            <a:endParaRPr lang="en-US"/>
          </a:p>
        </p:txBody>
      </p:sp>
    </p:spTree>
    <p:extLst>
      <p:ext uri="{BB962C8B-B14F-4D97-AF65-F5344CB8AC3E}">
        <p14:creationId xmlns:p14="http://schemas.microsoft.com/office/powerpoint/2010/main" val="250863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7" name="Picture 3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645459" y="1287254"/>
            <a:ext cx="7869890" cy="488970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BD9794-A4CC-42D0-9A65-24C6B9EF4076}" type="datetimeFigureOut">
              <a:rPr lang="en-US" smtClean="0"/>
              <a:t>4/22/2020</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E8DF1E-33BB-4377-9A26-35481BA06C7C}" type="slidenum">
              <a:rPr lang="en-US" smtClean="0"/>
              <a:t>‹#›</a:t>
            </a:fld>
            <a:endParaRPr lang="en-US"/>
          </a:p>
        </p:txBody>
      </p:sp>
      <p:sp>
        <p:nvSpPr>
          <p:cNvPr id="2" name="Title Placeholder 1"/>
          <p:cNvSpPr>
            <a:spLocks noGrp="1"/>
          </p:cNvSpPr>
          <p:nvPr>
            <p:ph type="title"/>
          </p:nvPr>
        </p:nvSpPr>
        <p:spPr>
          <a:xfrm>
            <a:off x="645459" y="163208"/>
            <a:ext cx="7869890" cy="998742"/>
          </a:xfrm>
          <a:prstGeom prst="rect">
            <a:avLst/>
          </a:prstGeom>
          <a:noFill/>
        </p:spPr>
        <p:txBody>
          <a:bodyPr vert="horz" lIns="91440" tIns="45720" rIns="91440" bIns="45720" rtlCol="0" anchor="ctr">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2233214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3F0ED"/>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txBox="1">
            <a:spLocks/>
          </p:cNvSpPr>
          <p:nvPr/>
        </p:nvSpPr>
        <p:spPr>
          <a:xfrm>
            <a:off x="2007498" y="2398362"/>
            <a:ext cx="5129001" cy="7883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6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rPr>
              <a:t>НАСЕКОМЫЕ</a:t>
            </a:r>
          </a:p>
        </p:txBody>
      </p:sp>
      <p:sp>
        <p:nvSpPr>
          <p:cNvPr id="2" name="TextBox 1"/>
          <p:cNvSpPr txBox="1"/>
          <p:nvPr/>
        </p:nvSpPr>
        <p:spPr>
          <a:xfrm>
            <a:off x="2403231" y="3428999"/>
            <a:ext cx="5861539" cy="646331"/>
          </a:xfrm>
          <a:prstGeom prst="rect">
            <a:avLst/>
          </a:prstGeom>
          <a:noFill/>
        </p:spPr>
        <p:txBody>
          <a:bodyPr wrap="square" rtlCol="0">
            <a:spAutoFit/>
          </a:bodyPr>
          <a:lstStyle/>
          <a:p>
            <a:pPr algn="r"/>
            <a:r>
              <a:rPr lang="ru-RU" dirty="0" smtClean="0"/>
              <a:t>Выполнила: Беспалова Анастасия Вячеславовна, воспитатель.</a:t>
            </a:r>
            <a:endParaRPr lang="ru-RU" dirty="0"/>
          </a:p>
        </p:txBody>
      </p:sp>
      <p:pic>
        <p:nvPicPr>
          <p:cNvPr id="3" name="Рисунок 2"/>
          <p:cNvPicPr>
            <a:picLocks noChangeAspect="1"/>
          </p:cNvPicPr>
          <p:nvPr/>
        </p:nvPicPr>
        <p:blipFill>
          <a:blip r:embed="rId3" cstate="print">
            <a:extLst>
              <a:ext uri="{BEBA8EAE-BF5A-486C-A8C5-ECC9F3942E4B}">
                <a14:imgProps xmlns:a14="http://schemas.microsoft.com/office/drawing/2010/main">
                  <a14:imgLayer r:embed="rId4">
                    <a14:imgEffect>
                      <a14:backgroundRemoval t="9896" b="89931" l="9961" r="81543"/>
                    </a14:imgEffect>
                  </a14:imgLayer>
                </a14:imgProps>
              </a:ext>
              <a:ext uri="{28A0092B-C50C-407E-A947-70E740481C1C}">
                <a14:useLocalDpi xmlns:a14="http://schemas.microsoft.com/office/drawing/2010/main" val="0"/>
              </a:ext>
            </a:extLst>
          </a:blip>
          <a:stretch>
            <a:fillRect/>
          </a:stretch>
        </p:blipFill>
        <p:spPr>
          <a:xfrm>
            <a:off x="951914" y="3117528"/>
            <a:ext cx="3901440" cy="2194560"/>
          </a:xfrm>
          <a:prstGeom prst="rect">
            <a:avLst/>
          </a:prstGeom>
        </p:spPr>
      </p:pic>
      <p:pic>
        <p:nvPicPr>
          <p:cNvPr id="4" name="Рисунок 3"/>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125279" y="961258"/>
            <a:ext cx="1532742" cy="968182"/>
          </a:xfrm>
          <a:prstGeom prst="rect">
            <a:avLst/>
          </a:prstGeom>
        </p:spPr>
      </p:pic>
    </p:spTree>
    <p:extLst>
      <p:ext uri="{BB962C8B-B14F-4D97-AF65-F5344CB8AC3E}">
        <p14:creationId xmlns:p14="http://schemas.microsoft.com/office/powerpoint/2010/main" val="24806521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43679" y="0"/>
            <a:ext cx="10596571" cy="830997"/>
          </a:xfrm>
          <a:prstGeom prst="rect">
            <a:avLst/>
          </a:prstGeom>
          <a:noFill/>
        </p:spPr>
        <p:txBody>
          <a:bodyPr wrap="squar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48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Как нарисовать божью коровку</a:t>
            </a:r>
            <a:endParaRPr lang="ru-RU" sz="48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pic>
        <p:nvPicPr>
          <p:cNvPr id="8" name="Объект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1498" y="973015"/>
            <a:ext cx="3763108" cy="4958860"/>
          </a:xfrm>
          <a:prstGeom prst="rect">
            <a:avLst/>
          </a:prstGeom>
          <a:ln>
            <a:noFill/>
          </a:ln>
          <a:effectLst>
            <a:softEdge rad="112500"/>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0584" y="973015"/>
            <a:ext cx="3907259" cy="4958859"/>
          </a:xfrm>
          <a:prstGeom prst="rect">
            <a:avLst/>
          </a:prstGeom>
          <a:ln>
            <a:noFill/>
          </a:ln>
          <a:effectLst>
            <a:softEdge rad="112500"/>
          </a:effectLst>
        </p:spPr>
      </p:pic>
    </p:spTree>
    <p:extLst>
      <p:ext uri="{BB962C8B-B14F-4D97-AF65-F5344CB8AC3E}">
        <p14:creationId xmlns:p14="http://schemas.microsoft.com/office/powerpoint/2010/main" val="3175427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6083" y="1648818"/>
            <a:ext cx="7869237" cy="4520215"/>
          </a:xfrm>
        </p:spPr>
      </p:pic>
      <p:sp>
        <p:nvSpPr>
          <p:cNvPr id="4" name="Прямоугольник 3"/>
          <p:cNvSpPr/>
          <p:nvPr/>
        </p:nvSpPr>
        <p:spPr>
          <a:xfrm>
            <a:off x="1705114" y="-105508"/>
            <a:ext cx="5499326" cy="175432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Аппликация </a:t>
            </a:r>
          </a:p>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«Божья коровка»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1113692" y="6189785"/>
            <a:ext cx="7080739" cy="584775"/>
          </a:xfrm>
          <a:prstGeom prst="rect">
            <a:avLst/>
          </a:prstGeom>
          <a:noFill/>
        </p:spPr>
        <p:txBody>
          <a:bodyPr wrap="square" rtlCol="0">
            <a:spAutoFit/>
          </a:bodyPr>
          <a:lstStyle/>
          <a:p>
            <a:r>
              <a:rPr lang="ru-RU" sz="1600" dirty="0" smtClean="0">
                <a:solidFill>
                  <a:schemeClr val="bg1"/>
                </a:solidFill>
                <a:latin typeface="Times New Roman" pitchFamily="18" charset="0"/>
                <a:cs typeface="Times New Roman" pitchFamily="18" charset="0"/>
              </a:rPr>
              <a:t>Предложите детям нарисовать или сделать божью коровку. В процессе работы закрепите новую информацию.</a:t>
            </a:r>
            <a:endParaRPr lang="ru-RU" sz="16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3387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0" b="99184" l="125" r="100000"/>
                    </a14:imgEffect>
                  </a14:imgLayer>
                </a14:imgProps>
              </a:ext>
              <a:ext uri="{28A0092B-C50C-407E-A947-70E740481C1C}">
                <a14:useLocalDpi xmlns:a14="http://schemas.microsoft.com/office/drawing/2010/main" val="0"/>
              </a:ext>
            </a:extLst>
          </a:blip>
          <a:stretch>
            <a:fillRect/>
          </a:stretch>
        </p:blipFill>
        <p:spPr>
          <a:xfrm rot="1910804">
            <a:off x="2890803" y="3694379"/>
            <a:ext cx="3744679" cy="2867020"/>
          </a:xfrm>
        </p:spPr>
      </p:pic>
      <p:sp>
        <p:nvSpPr>
          <p:cNvPr id="4" name="Прямоугольник 3"/>
          <p:cNvSpPr/>
          <p:nvPr/>
        </p:nvSpPr>
        <p:spPr>
          <a:xfrm>
            <a:off x="2416270" y="0"/>
            <a:ext cx="4334906" cy="1015663"/>
          </a:xfrm>
          <a:prstGeom prst="rect">
            <a:avLst/>
          </a:prstGeom>
          <a:noFill/>
        </p:spPr>
        <p:txBody>
          <a:bodyPr wrap="none" lIns="91440" tIns="45720" rIns="91440" bIns="45720">
            <a:spAutoFit/>
          </a:bodyPr>
          <a:lstStyle/>
          <a:p>
            <a:pPr algn="ctr"/>
            <a:r>
              <a:rPr lang="ru-RU"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стрекоза</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281354" y="961292"/>
            <a:ext cx="8604738" cy="2862322"/>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Стрекозы – одни из наиболее загадочных насекомых, которые живут на нашей планете. Они имеют футуристический внешний вид и, казалось бы, совершенно безумный взгляд. Существа разнятся размерами, расцветкой и другими параметрами. При этом все разновидности выглядят очень оригинально. Взмахи крыльев насекомых завораживает. Наблюдать за ними можно бесконечное количество времени</a:t>
            </a:r>
            <a:r>
              <a:rPr lang="ru-RU" dirty="0" smtClean="0">
                <a:solidFill>
                  <a:schemeClr val="bg1"/>
                </a:solidFill>
                <a:latin typeface="Times New Roman" pitchFamily="18" charset="0"/>
                <a:cs typeface="Times New Roman" pitchFamily="18" charset="0"/>
              </a:rPr>
              <a:t>.</a:t>
            </a:r>
          </a:p>
          <a:p>
            <a:pPr algn="just"/>
            <a:r>
              <a:rPr lang="ru-RU" dirty="0">
                <a:solidFill>
                  <a:schemeClr val="bg1"/>
                </a:solidFill>
                <a:latin typeface="Times New Roman" pitchFamily="18" charset="0"/>
                <a:cs typeface="Times New Roman" pitchFamily="18" charset="0"/>
              </a:rPr>
              <a:t>Стрекоза – хищник. Она охотится на мелких насекомых, которых впоследствии охотно употребляет в пищу. </a:t>
            </a:r>
            <a:r>
              <a:rPr lang="ru-RU" dirty="0" smtClean="0">
                <a:solidFill>
                  <a:schemeClr val="bg1"/>
                </a:solidFill>
                <a:latin typeface="Times New Roman" pitchFamily="18" charset="0"/>
                <a:cs typeface="Times New Roman" pitchFamily="18" charset="0"/>
              </a:rPr>
              <a:t>У </a:t>
            </a:r>
            <a:r>
              <a:rPr lang="ru-RU" dirty="0">
                <a:solidFill>
                  <a:schemeClr val="bg1"/>
                </a:solidFill>
                <a:latin typeface="Times New Roman" pitchFamily="18" charset="0"/>
                <a:cs typeface="Times New Roman" pitchFamily="18" charset="0"/>
              </a:rPr>
              <a:t>насекомого острые зубы, при помощи которых оно в буквальном смысле разрывает свою добычу. При этом человеку опасаться нечего. Хищник выбирает только существ, которые гораздо меньше его в размерах</a:t>
            </a:r>
            <a:r>
              <a:rPr lang="ru-RU" dirty="0" smtClean="0">
                <a:solidFill>
                  <a:schemeClr val="bg1"/>
                </a:solidFill>
                <a:latin typeface="Times New Roman" pitchFamily="18" charset="0"/>
                <a:cs typeface="Times New Roman" pitchFamily="18" charset="0"/>
              </a:rPr>
              <a:t>.</a:t>
            </a:r>
            <a:endParaRPr lang="ru-RU"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767029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a:xfrm>
            <a:off x="645609" y="923331"/>
            <a:ext cx="8252206" cy="2863224"/>
          </a:xfrm>
        </p:spPr>
        <p:txBody>
          <a:bodyPr>
            <a:normAutofit/>
          </a:bodyPr>
          <a:lstStyle/>
          <a:p>
            <a:pPr marL="0" indent="0" algn="just">
              <a:spcBef>
                <a:spcPts val="0"/>
              </a:spcBef>
              <a:buNone/>
            </a:pPr>
            <a:r>
              <a:rPr lang="ru-RU" sz="1800" dirty="0">
                <a:solidFill>
                  <a:schemeClr val="bg1"/>
                </a:solidFill>
                <a:latin typeface="Times New Roman" pitchFamily="18" charset="0"/>
                <a:cs typeface="Times New Roman" pitchFamily="18" charset="0"/>
              </a:rPr>
              <a:t>Личинки насекомое откладывает в воду. Молодая стрекоза перебирается жить на сушу только, когда достегает зрелого возраста и у нее вырастают крылья. Процесс может занять несколько недель или месяцев</a:t>
            </a:r>
            <a:r>
              <a:rPr lang="ru-RU" sz="1800" dirty="0" smtClean="0">
                <a:solidFill>
                  <a:schemeClr val="bg1"/>
                </a:solidFill>
                <a:latin typeface="Times New Roman" pitchFamily="18" charset="0"/>
                <a:cs typeface="Times New Roman" pitchFamily="18" charset="0"/>
              </a:rPr>
              <a:t>.</a:t>
            </a:r>
          </a:p>
          <a:p>
            <a:pPr marL="0" indent="0" algn="just">
              <a:spcBef>
                <a:spcPts val="0"/>
              </a:spcBef>
              <a:buNone/>
            </a:pPr>
            <a:r>
              <a:rPr lang="ru-RU" sz="1800" dirty="0">
                <a:solidFill>
                  <a:schemeClr val="bg1"/>
                </a:solidFill>
                <a:latin typeface="Times New Roman" pitchFamily="18" charset="0"/>
                <a:cs typeface="Times New Roman" pitchFamily="18" charset="0"/>
              </a:rPr>
              <a:t>Стрекоза имеет длинное, стройное тело с неожиданно большой головой. У насекомого по 2 пары крыльев с каждой из сторон. При этом любое из них может двигаться независимо от всех остальных. Насекомое умеет перемещаться во всех направлениях: вперед, назад, в сторону. Реакция существа очень быстрая. Это помогает ему избежать смерти от других насекомых.</a:t>
            </a:r>
          </a:p>
          <a:p>
            <a:pPr marL="0" indent="0" algn="just">
              <a:spcBef>
                <a:spcPts val="0"/>
              </a:spcBef>
              <a:buNone/>
            </a:pPr>
            <a:r>
              <a:rPr lang="ru-RU" sz="1800" dirty="0" smtClean="0">
                <a:solidFill>
                  <a:schemeClr val="bg1"/>
                </a:solidFill>
                <a:latin typeface="Times New Roman" pitchFamily="18" charset="0"/>
                <a:cs typeface="Times New Roman" pitchFamily="18" charset="0"/>
              </a:rPr>
              <a:t>Стрекозы </a:t>
            </a:r>
            <a:r>
              <a:rPr lang="ru-RU" sz="1800" dirty="0">
                <a:solidFill>
                  <a:schemeClr val="bg1"/>
                </a:solidFill>
                <a:latin typeface="Times New Roman" pitchFamily="18" charset="0"/>
                <a:cs typeface="Times New Roman" pitchFamily="18" charset="0"/>
              </a:rPr>
              <a:t>– не бесполезные существа, как принято считать. На самом деле они уничтожают комаров, которые в свою очередь являются разносчиками различных заболеваний, включая достаточно серьезные. </a:t>
            </a:r>
          </a:p>
        </p:txBody>
      </p:sp>
      <p:sp>
        <p:nvSpPr>
          <p:cNvPr id="5" name="Прямоугольник 4"/>
          <p:cNvSpPr/>
          <p:nvPr/>
        </p:nvSpPr>
        <p:spPr>
          <a:xfrm>
            <a:off x="645609" y="0"/>
            <a:ext cx="7852792"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Этапы развития стрекозы</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414" y="3856892"/>
            <a:ext cx="5099539" cy="2791259"/>
          </a:xfrm>
          <a:prstGeom prst="rect">
            <a:avLst/>
          </a:prstGeom>
        </p:spPr>
      </p:pic>
    </p:spTree>
    <p:extLst>
      <p:ext uri="{BB962C8B-B14F-4D97-AF65-F5344CB8AC3E}">
        <p14:creationId xmlns:p14="http://schemas.microsoft.com/office/powerpoint/2010/main" val="1568631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0665" y="1127125"/>
            <a:ext cx="7554594" cy="3702783"/>
          </a:xfrm>
          <a:prstGeom prst="rect">
            <a:avLst/>
          </a:prstGeom>
          <a:ln>
            <a:noFill/>
          </a:ln>
          <a:effectLst>
            <a:softEdge rad="112500"/>
          </a:effectLst>
        </p:spPr>
      </p:pic>
      <p:sp>
        <p:nvSpPr>
          <p:cNvPr id="5" name="Прямоугольник 4"/>
          <p:cNvSpPr/>
          <p:nvPr/>
        </p:nvSpPr>
        <p:spPr>
          <a:xfrm>
            <a:off x="768753" y="0"/>
            <a:ext cx="760650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нарисовать стрекозу</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7" name="TextBox 6"/>
          <p:cNvSpPr txBox="1"/>
          <p:nvPr/>
        </p:nvSpPr>
        <p:spPr>
          <a:xfrm>
            <a:off x="1066800" y="4994031"/>
            <a:ext cx="7221415" cy="369332"/>
          </a:xfrm>
          <a:prstGeom prst="rect">
            <a:avLst/>
          </a:prstGeom>
          <a:noFill/>
        </p:spPr>
        <p:txBody>
          <a:bodyPr wrap="square" rtlCol="0">
            <a:spAutoFit/>
          </a:bodyPr>
          <a:lstStyle/>
          <a:p>
            <a:r>
              <a:rPr lang="ru-RU" dirty="0" smtClean="0">
                <a:solidFill>
                  <a:schemeClr val="bg1"/>
                </a:solidFill>
                <a:latin typeface="Times New Roman" pitchFamily="18" charset="0"/>
                <a:cs typeface="Times New Roman" pitchFamily="18" charset="0"/>
              </a:rPr>
              <a:t>Предложите деткам научиться рисовать стрекозу по этому шаблону.</a:t>
            </a:r>
            <a:endParaRPr lang="ru-RU"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8992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t="11072" b="3334"/>
          <a:stretch/>
        </p:blipFill>
        <p:spPr>
          <a:xfrm>
            <a:off x="1027326" y="923330"/>
            <a:ext cx="5092120" cy="5892785"/>
          </a:xfrm>
          <a:prstGeom prst="rect">
            <a:avLst/>
          </a:prstGeom>
          <a:ln>
            <a:noFill/>
          </a:ln>
          <a:effectLst>
            <a:softEdge rad="112500"/>
          </a:effectLst>
        </p:spPr>
      </p:pic>
      <p:sp>
        <p:nvSpPr>
          <p:cNvPr id="4" name="Прямоугольник 3"/>
          <p:cNvSpPr/>
          <p:nvPr/>
        </p:nvSpPr>
        <p:spPr>
          <a:xfrm>
            <a:off x="863203" y="0"/>
            <a:ext cx="7417608"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Аппликация «Стрекоза»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6318737" y="2450123"/>
            <a:ext cx="2485293" cy="2308324"/>
          </a:xfrm>
          <a:prstGeom prst="rect">
            <a:avLst/>
          </a:prstGeom>
          <a:noFill/>
        </p:spPr>
        <p:txBody>
          <a:bodyPr wrap="square" rtlCol="0">
            <a:spAutoFit/>
          </a:bodyPr>
          <a:lstStyle/>
          <a:p>
            <a:r>
              <a:rPr lang="ru-RU" dirty="0" smtClean="0">
                <a:solidFill>
                  <a:schemeClr val="bg1"/>
                </a:solidFill>
                <a:latin typeface="Times New Roman" pitchFamily="18" charset="0"/>
                <a:cs typeface="Times New Roman" pitchFamily="18" charset="0"/>
              </a:rPr>
              <a:t>Можно также сделать вот такую милую стрекозу из цветной бумаги. </a:t>
            </a:r>
          </a:p>
          <a:p>
            <a:pPr algn="just"/>
            <a:r>
              <a:rPr lang="ru-RU" dirty="0" smtClean="0">
                <a:solidFill>
                  <a:schemeClr val="bg1"/>
                </a:solidFill>
                <a:latin typeface="Times New Roman" pitchFamily="18" charset="0"/>
                <a:cs typeface="Times New Roman" pitchFamily="18" charset="0"/>
              </a:rPr>
              <a:t>Не забывайте в процессе работы закреплять новую информацию.</a:t>
            </a:r>
            <a:endParaRPr lang="ru-RU"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20198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9941" b="89975" l="6089" r="92335"/>
                    </a14:imgEffect>
                  </a14:imgLayer>
                </a14:imgProps>
              </a:ext>
              <a:ext uri="{28A0092B-C50C-407E-A947-70E740481C1C}">
                <a14:useLocalDpi xmlns:a14="http://schemas.microsoft.com/office/drawing/2010/main" val="0"/>
              </a:ext>
            </a:extLst>
          </a:blip>
          <a:stretch>
            <a:fillRect/>
          </a:stretch>
        </p:blipFill>
        <p:spPr>
          <a:xfrm>
            <a:off x="4419600" y="3901277"/>
            <a:ext cx="4041604" cy="3405985"/>
          </a:xfrm>
        </p:spPr>
      </p:pic>
      <p:sp>
        <p:nvSpPr>
          <p:cNvPr id="4" name="Прямоугольник 3"/>
          <p:cNvSpPr/>
          <p:nvPr/>
        </p:nvSpPr>
        <p:spPr>
          <a:xfrm>
            <a:off x="3555408" y="0"/>
            <a:ext cx="2033185" cy="1107996"/>
          </a:xfrm>
          <a:prstGeom prst="rect">
            <a:avLst/>
          </a:prstGeom>
          <a:noFill/>
        </p:spPr>
        <p:txBody>
          <a:bodyPr wrap="none" lIns="91440" tIns="45720" rIns="91440" bIns="45720">
            <a:spAutoFit/>
          </a:bodyPr>
          <a:lstStyle/>
          <a:p>
            <a:pPr algn="ctr"/>
            <a:r>
              <a:rPr lang="ru-RU" sz="66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оса</a:t>
            </a:r>
            <a:endParaRPr lang="ru-RU" sz="6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Прямоугольник 5"/>
          <p:cNvSpPr/>
          <p:nvPr/>
        </p:nvSpPr>
        <p:spPr>
          <a:xfrm>
            <a:off x="584200" y="1008827"/>
            <a:ext cx="8293100" cy="4062651"/>
          </a:xfrm>
          <a:prstGeom prst="rect">
            <a:avLst/>
          </a:prstGeom>
        </p:spPr>
        <p:txBody>
          <a:bodyPr wrap="square">
            <a:spAutoFit/>
          </a:bodyPr>
          <a:lstStyle/>
          <a:p>
            <a:pPr algn="just"/>
            <a:r>
              <a:rPr lang="ru-RU" sz="2000" dirty="0">
                <a:solidFill>
                  <a:schemeClr val="bg1"/>
                </a:solidFill>
                <a:latin typeface="Times New Roman" pitchFamily="18" charset="0"/>
                <a:cs typeface="Times New Roman" pitchFamily="18" charset="0"/>
              </a:rPr>
              <a:t>Вряд ли найдется человек, который не видел это насекомое. Все знают, что этих полосатых летающих насекомых лучше не трогать, а то и ужалить могут</a:t>
            </a:r>
            <a:r>
              <a:rPr lang="ru-RU" sz="2000" dirty="0" smtClean="0">
                <a:solidFill>
                  <a:schemeClr val="bg1"/>
                </a:solidFill>
                <a:latin typeface="Times New Roman" pitchFamily="18" charset="0"/>
                <a:cs typeface="Times New Roman" pitchFamily="18" charset="0"/>
              </a:rPr>
              <a:t>.</a:t>
            </a:r>
            <a:endParaRPr lang="ru-RU" sz="2000" dirty="0">
              <a:solidFill>
                <a:schemeClr val="bg1"/>
              </a:solidFill>
              <a:latin typeface="Times New Roman" pitchFamily="18" charset="0"/>
              <a:cs typeface="Times New Roman" pitchFamily="18" charset="0"/>
            </a:endParaRPr>
          </a:p>
          <a:p>
            <a:pPr algn="just"/>
            <a:r>
              <a:rPr lang="ru-RU" sz="2000" dirty="0">
                <a:solidFill>
                  <a:schemeClr val="bg1"/>
                </a:solidFill>
                <a:latin typeface="Times New Roman" pitchFamily="18" charset="0"/>
                <a:cs typeface="Times New Roman" pitchFamily="18" charset="0"/>
              </a:rPr>
              <a:t>Если же поблизости будет находиться еще одна оса, почувствовав запах яда, она кинется на подмогу нападающей осе. И уже совсем горе тому, кто растревожит осиное гнездо. Тогда на защиту своего дома вылетит целая туча ос и виновнику крупно не повезет</a:t>
            </a:r>
            <a:r>
              <a:rPr lang="ru-RU" sz="2000" dirty="0" smtClean="0">
                <a:solidFill>
                  <a:schemeClr val="bg1"/>
                </a:solidFill>
                <a:latin typeface="Times New Roman" pitchFamily="18" charset="0"/>
                <a:cs typeface="Times New Roman" pitchFamily="18" charset="0"/>
              </a:rPr>
              <a:t>.</a:t>
            </a:r>
          </a:p>
          <a:p>
            <a:pPr algn="just"/>
            <a:r>
              <a:rPr lang="ru-RU" sz="2000" dirty="0">
                <a:solidFill>
                  <a:schemeClr val="bg1"/>
                </a:solidFill>
                <a:latin typeface="Times New Roman" pitchFamily="18" charset="0"/>
                <a:cs typeface="Times New Roman" pitchFamily="18" charset="0"/>
              </a:rPr>
              <a:t>Осы- </a:t>
            </a:r>
            <a:r>
              <a:rPr lang="ru-RU" sz="2000" dirty="0" smtClean="0">
                <a:solidFill>
                  <a:schemeClr val="bg1"/>
                </a:solidFill>
                <a:latin typeface="Times New Roman" pitchFamily="18" charset="0"/>
                <a:cs typeface="Times New Roman" pitchFamily="18" charset="0"/>
              </a:rPr>
              <a:t>это хищные </a:t>
            </a:r>
            <a:r>
              <a:rPr lang="ru-RU" sz="2000" dirty="0">
                <a:solidFill>
                  <a:schemeClr val="bg1"/>
                </a:solidFill>
                <a:latin typeface="Times New Roman" pitchFamily="18" charset="0"/>
                <a:cs typeface="Times New Roman" pitchFamily="18" charset="0"/>
              </a:rPr>
              <a:t>насекомые, хотя и являются известными «сладкоежками». Не стоит оставлять вазочки с вареньем на летней веранде после чаепития, осы непременно обнаружат этот подарок и будут сюда прилетать за новой порцией. Осы могут слизывать нектар с цветов, а могут и закусывать более мелкими насекомыми</a:t>
            </a:r>
            <a:r>
              <a:rPr lang="ru-RU" sz="2000" dirty="0" smtClean="0">
                <a:solidFill>
                  <a:schemeClr val="bg1"/>
                </a:solidFill>
                <a:latin typeface="Times New Roman" pitchFamily="18" charset="0"/>
                <a:cs typeface="Times New Roman" pitchFamily="18" charset="0"/>
              </a:rPr>
              <a:t>.</a:t>
            </a:r>
          </a:p>
          <a:p>
            <a:pPr algn="just"/>
            <a:endParaRPr lang="ru-RU" dirty="0" smtClean="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02026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2097207"/>
            <a:ext cx="3073400" cy="3617793"/>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893225" y="-29865"/>
            <a:ext cx="5357557" cy="110799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66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rPr>
              <a:t>Развитие осы</a:t>
            </a:r>
            <a:endParaRPr lang="ru-RU" sz="66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endParaRPr>
          </a:p>
        </p:txBody>
      </p:sp>
      <p:sp>
        <p:nvSpPr>
          <p:cNvPr id="8" name="Прямоугольник 7"/>
          <p:cNvSpPr/>
          <p:nvPr/>
        </p:nvSpPr>
        <p:spPr>
          <a:xfrm>
            <a:off x="3835399" y="943214"/>
            <a:ext cx="5194301" cy="6186309"/>
          </a:xfrm>
          <a:prstGeom prst="rect">
            <a:avLst/>
          </a:prstGeom>
        </p:spPr>
        <p:txBody>
          <a:bodyPr wrap="square">
            <a:spAutoFit/>
          </a:bodyPr>
          <a:lstStyle/>
          <a:p>
            <a:pPr algn="just" fontAlgn="base"/>
            <a:r>
              <a:rPr lang="ru-RU" b="1" dirty="0">
                <a:solidFill>
                  <a:schemeClr val="bg1"/>
                </a:solidFill>
                <a:latin typeface="Times New Roman" pitchFamily="18" charset="0"/>
                <a:cs typeface="Times New Roman" pitchFamily="18" charset="0"/>
              </a:rPr>
              <a:t>Виды насекомых ос достаточно разнообразны и существует их множество, но все они делятся на общественные и одиночные. Уже по названию видно, что одиночные осы предпочитают жить обособленно, без больших компаний.</a:t>
            </a:r>
          </a:p>
          <a:p>
            <a:pPr algn="just" fontAlgn="base"/>
            <a:r>
              <a:rPr lang="ru-RU" b="1" dirty="0">
                <a:solidFill>
                  <a:schemeClr val="bg1"/>
                </a:solidFill>
                <a:latin typeface="Times New Roman" pitchFamily="18" charset="0"/>
                <a:cs typeface="Times New Roman" pitchFamily="18" charset="0"/>
              </a:rPr>
              <a:t>Они даже гнезд не строят. Но зато каждая одиночная оса имеет возможность продолжить свой род, то есть, размножаться. А вот общественные осы одни жить не могут, они живут семьями, численность которых может быть в несколько тысяч ос</a:t>
            </a:r>
            <a:r>
              <a:rPr lang="ru-RU" b="1" dirty="0" smtClean="0">
                <a:solidFill>
                  <a:schemeClr val="bg1"/>
                </a:solidFill>
                <a:latin typeface="Times New Roman" pitchFamily="18" charset="0"/>
                <a:cs typeface="Times New Roman" pitchFamily="18" charset="0"/>
              </a:rPr>
              <a:t>.</a:t>
            </a:r>
            <a:r>
              <a:rPr lang="ru-RU" b="1" dirty="0">
                <a:solidFill>
                  <a:schemeClr val="bg1"/>
                </a:solidFill>
                <a:latin typeface="Times New Roman" pitchFamily="18" charset="0"/>
                <a:cs typeface="Times New Roman" pitchFamily="18" charset="0"/>
              </a:rPr>
              <a:t> </a:t>
            </a:r>
            <a:endParaRPr lang="ru-RU" b="1" dirty="0" smtClean="0">
              <a:solidFill>
                <a:schemeClr val="bg1"/>
              </a:solidFill>
              <a:latin typeface="Times New Roman" pitchFamily="18" charset="0"/>
              <a:cs typeface="Times New Roman" pitchFamily="18" charset="0"/>
            </a:endParaRPr>
          </a:p>
          <a:p>
            <a:pPr algn="just" fontAlgn="base"/>
            <a:r>
              <a:rPr lang="ru-RU" b="1" dirty="0">
                <a:solidFill>
                  <a:schemeClr val="bg1"/>
                </a:solidFill>
                <a:latin typeface="Times New Roman" pitchFamily="18" charset="0"/>
                <a:cs typeface="Times New Roman" pitchFamily="18" charset="0"/>
              </a:rPr>
              <a:t>О</a:t>
            </a:r>
            <a:r>
              <a:rPr lang="ru-RU" b="1" dirty="0" smtClean="0">
                <a:solidFill>
                  <a:schemeClr val="bg1"/>
                </a:solidFill>
                <a:latin typeface="Times New Roman" pitchFamily="18" charset="0"/>
                <a:cs typeface="Times New Roman" pitchFamily="18" charset="0"/>
              </a:rPr>
              <a:t>сы </a:t>
            </a:r>
            <a:r>
              <a:rPr lang="ru-RU" b="1" dirty="0">
                <a:solidFill>
                  <a:schemeClr val="bg1"/>
                </a:solidFill>
                <a:latin typeface="Times New Roman" pitchFamily="18" charset="0"/>
                <a:cs typeface="Times New Roman" pitchFamily="18" charset="0"/>
              </a:rPr>
              <a:t>закладывают свои яйца исключительно в отдельную ячейку, а затем ее запечатывают. Между взрослыми осами и личинками в таком случае, взаимодействия не происходит.</a:t>
            </a:r>
          </a:p>
          <a:p>
            <a:pPr algn="just" fontAlgn="base"/>
            <a:r>
              <a:rPr lang="ru-RU" b="1" dirty="0">
                <a:solidFill>
                  <a:schemeClr val="bg1"/>
                </a:solidFill>
                <a:latin typeface="Times New Roman" pitchFamily="18" charset="0"/>
                <a:cs typeface="Times New Roman" pitchFamily="18" charset="0"/>
              </a:rPr>
              <a:t>Так же, замечено, что в меньшие ячейки откладываются яйца, из которых позже вылупляются личинки мужского пола. А это значит, что мужские особи у них меньше, чем женские.</a:t>
            </a:r>
          </a:p>
          <a:p>
            <a:pPr algn="just" fontAlgn="base"/>
            <a:endParaRPr lang="ru-RU" dirty="0" smtClean="0">
              <a:solidFill>
                <a:schemeClr val="bg1"/>
              </a:solidFill>
              <a:latin typeface="Times New Roman" pitchFamily="18" charset="0"/>
              <a:cs typeface="Times New Roman" pitchFamily="18" charset="0"/>
            </a:endParaRPr>
          </a:p>
          <a:p>
            <a:pPr algn="just" fontAlgn="base"/>
            <a:endParaRPr lang="ru-RU" u="none" strike="noStrike" dirty="0">
              <a:solidFill>
                <a:srgbClr val="666666"/>
              </a:solidFill>
              <a:effectLst/>
              <a:latin typeface="inherit"/>
            </a:endParaRPr>
          </a:p>
        </p:txBody>
      </p:sp>
    </p:spTree>
    <p:extLst>
      <p:ext uri="{BB962C8B-B14F-4D97-AF65-F5344CB8AC3E}">
        <p14:creationId xmlns:p14="http://schemas.microsoft.com/office/powerpoint/2010/main" val="2169239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944" y="923330"/>
            <a:ext cx="4541070" cy="5714821"/>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1574644" y="0"/>
            <a:ext cx="5994719"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нарисовать осу</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6032500" y="2184400"/>
            <a:ext cx="2743200" cy="3170099"/>
          </a:xfrm>
          <a:prstGeom prst="rect">
            <a:avLst/>
          </a:prstGeom>
          <a:noFill/>
        </p:spPr>
        <p:txBody>
          <a:bodyPr wrap="square" rtlCol="0">
            <a:spAutoFit/>
          </a:bodyPr>
          <a:lstStyle/>
          <a:p>
            <a:pPr algn="just"/>
            <a:r>
              <a:rPr lang="ru-RU" sz="2000" dirty="0" smtClean="0">
                <a:solidFill>
                  <a:schemeClr val="bg1"/>
                </a:solidFill>
                <a:latin typeface="Times New Roman" pitchFamily="18" charset="0"/>
                <a:cs typeface="Times New Roman" pitchFamily="18" charset="0"/>
              </a:rPr>
              <a:t>С помощью этой схемы Ваш ребёнок сможет научиться рисовать осу.</a:t>
            </a:r>
          </a:p>
          <a:p>
            <a:pPr algn="just"/>
            <a:r>
              <a:rPr lang="ru-RU" sz="2000" dirty="0" smtClean="0">
                <a:solidFill>
                  <a:schemeClr val="bg1"/>
                </a:solidFill>
                <a:latin typeface="Times New Roman" pitchFamily="18" charset="0"/>
                <a:cs typeface="Times New Roman" pitchFamily="18" charset="0"/>
              </a:rPr>
              <a:t>Не забудьте раскрасить) </a:t>
            </a:r>
          </a:p>
          <a:p>
            <a:pPr algn="just"/>
            <a:r>
              <a:rPr lang="ru-RU" sz="2000" dirty="0" smtClean="0">
                <a:solidFill>
                  <a:schemeClr val="bg1"/>
                </a:solidFill>
                <a:latin typeface="Times New Roman" pitchFamily="18" charset="0"/>
                <a:cs typeface="Times New Roman" pitchFamily="18" charset="0"/>
              </a:rPr>
              <a:t>Заодно запомнить информацию о внешнем виде и окраске осы.</a:t>
            </a:r>
            <a:endParaRPr lang="ru-RU"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31953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39011" y="1262063"/>
            <a:ext cx="3632994" cy="4889500"/>
          </a:xfrm>
          <a:prstGeom prst="rect">
            <a:avLst/>
          </a:prstGeom>
          <a:ln>
            <a:noFill/>
          </a:ln>
          <a:effectLst>
            <a:softEdge rad="112500"/>
          </a:effectLst>
        </p:spPr>
      </p:pic>
      <p:sp>
        <p:nvSpPr>
          <p:cNvPr id="4" name="Прямоугольник 3"/>
          <p:cNvSpPr/>
          <p:nvPr/>
        </p:nvSpPr>
        <p:spPr>
          <a:xfrm>
            <a:off x="1625910" y="46335"/>
            <a:ext cx="5892190"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Аппликация «Оса»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4572005" y="969665"/>
            <a:ext cx="4343395" cy="5632311"/>
          </a:xfrm>
          <a:prstGeom prst="rect">
            <a:avLst/>
          </a:prstGeom>
          <a:noFill/>
        </p:spPr>
        <p:txBody>
          <a:bodyPr wrap="square" rtlCol="0">
            <a:spAutoFit/>
          </a:bodyPr>
          <a:lstStyle/>
          <a:p>
            <a:r>
              <a:rPr lang="ru-RU" dirty="0" smtClean="0">
                <a:solidFill>
                  <a:schemeClr val="bg1"/>
                </a:solidFill>
                <a:latin typeface="Times New Roman" pitchFamily="18" charset="0"/>
                <a:cs typeface="Times New Roman" pitchFamily="18" charset="0"/>
              </a:rPr>
              <a:t>Можно сделать вот такую безобидную осу.</a:t>
            </a:r>
          </a:p>
          <a:p>
            <a:pPr marL="342900" indent="-342900">
              <a:buAutoNum type="arabicPeriod"/>
            </a:pPr>
            <a:r>
              <a:rPr lang="ru-RU" dirty="0" smtClean="0">
                <a:solidFill>
                  <a:schemeClr val="bg1"/>
                </a:solidFill>
                <a:latin typeface="Times New Roman" pitchFamily="18" charset="0"/>
                <a:cs typeface="Times New Roman" pitchFamily="18" charset="0"/>
              </a:rPr>
              <a:t>Взять прямоугольник жёлтого цвета и склеить его в трубочку. </a:t>
            </a:r>
          </a:p>
          <a:p>
            <a:pPr marL="342900" indent="-342900">
              <a:buAutoNum type="arabicPeriod"/>
            </a:pPr>
            <a:r>
              <a:rPr lang="ru-RU" dirty="0" smtClean="0">
                <a:solidFill>
                  <a:schemeClr val="bg1"/>
                </a:solidFill>
                <a:latin typeface="Times New Roman" pitchFamily="18" charset="0"/>
                <a:cs typeface="Times New Roman" pitchFamily="18" charset="0"/>
              </a:rPr>
              <a:t>С одного конца приклеить жёлтый треугольник (жало) с чёрным кончиком. </a:t>
            </a:r>
          </a:p>
          <a:p>
            <a:pPr marL="342900" indent="-342900">
              <a:buAutoNum type="arabicPeriod"/>
            </a:pPr>
            <a:r>
              <a:rPr lang="ru-RU" dirty="0" smtClean="0">
                <a:solidFill>
                  <a:schemeClr val="bg1"/>
                </a:solidFill>
                <a:latin typeface="Times New Roman" pitchFamily="18" charset="0"/>
                <a:cs typeface="Times New Roman" pitchFamily="18" charset="0"/>
              </a:rPr>
              <a:t>Нарезать полоски из чёрной бумаги и приклеить на заготовку.</a:t>
            </a:r>
          </a:p>
          <a:p>
            <a:pPr marL="342900" indent="-342900">
              <a:buAutoNum type="arabicPeriod"/>
            </a:pPr>
            <a:r>
              <a:rPr lang="ru-RU" dirty="0" smtClean="0">
                <a:solidFill>
                  <a:schemeClr val="bg1"/>
                </a:solidFill>
                <a:latin typeface="Times New Roman" pitchFamily="18" charset="0"/>
                <a:cs typeface="Times New Roman" pitchFamily="18" charset="0"/>
              </a:rPr>
              <a:t>Вырезать два белых крылышка  и приклеить с задней стороны.</a:t>
            </a:r>
          </a:p>
          <a:p>
            <a:pPr marL="342900" indent="-342900">
              <a:buAutoNum type="arabicPeriod"/>
            </a:pPr>
            <a:r>
              <a:rPr lang="ru-RU" dirty="0" smtClean="0">
                <a:solidFill>
                  <a:schemeClr val="bg1"/>
                </a:solidFill>
                <a:latin typeface="Times New Roman" pitchFamily="18" charset="0"/>
                <a:cs typeface="Times New Roman" pitchFamily="18" charset="0"/>
              </a:rPr>
              <a:t>Вырезать круг жёлтого цвета – голову. Приклеить её.</a:t>
            </a:r>
          </a:p>
          <a:p>
            <a:pPr marL="342900" indent="-342900">
              <a:buAutoNum type="arabicPeriod"/>
            </a:pPr>
            <a:r>
              <a:rPr lang="ru-RU" dirty="0" smtClean="0">
                <a:solidFill>
                  <a:schemeClr val="bg1"/>
                </a:solidFill>
                <a:latin typeface="Times New Roman" pitchFamily="18" charset="0"/>
                <a:cs typeface="Times New Roman" pitchFamily="18" charset="0"/>
              </a:rPr>
              <a:t>Вырезать два белых маленьких кружка для глаз. Приклеить к голове. Нарисовать зрачки и улыбочку.</a:t>
            </a:r>
          </a:p>
          <a:p>
            <a:pPr marL="342900" indent="-342900">
              <a:buAutoNum type="arabicPeriod"/>
            </a:pPr>
            <a:r>
              <a:rPr lang="ru-RU" dirty="0" smtClean="0">
                <a:solidFill>
                  <a:schemeClr val="bg1"/>
                </a:solidFill>
                <a:latin typeface="Times New Roman" pitchFamily="18" charset="0"/>
                <a:cs typeface="Times New Roman" pitchFamily="18" charset="0"/>
              </a:rPr>
              <a:t>Из чёрной бумаги вырезать усики и приклеить их к голове с изнаночной стороны.</a:t>
            </a:r>
          </a:p>
          <a:p>
            <a:r>
              <a:rPr lang="ru-RU" dirty="0" smtClean="0">
                <a:solidFill>
                  <a:schemeClr val="bg1"/>
                </a:solidFill>
                <a:latin typeface="Times New Roman" pitchFamily="18" charset="0"/>
                <a:cs typeface="Times New Roman" pitchFamily="18" charset="0"/>
              </a:rPr>
              <a:t>Ваша весёлая оса готова! </a:t>
            </a:r>
          </a:p>
        </p:txBody>
      </p:sp>
    </p:spTree>
    <p:extLst>
      <p:ext uri="{BB962C8B-B14F-4D97-AF65-F5344CB8AC3E}">
        <p14:creationId xmlns:p14="http://schemas.microsoft.com/office/powerpoint/2010/main" val="1750584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63207"/>
            <a:ext cx="7448548" cy="5874177"/>
          </a:xfrm>
        </p:spPr>
        <p:txBody>
          <a:bodyPr>
            <a:noAutofit/>
          </a:bodyPr>
          <a:lstStyle/>
          <a:p>
            <a:pPr indent="457200" algn="just"/>
            <a:r>
              <a:rPr lang="ru-RU" sz="2800" dirty="0" smtClean="0">
                <a:solidFill>
                  <a:schemeClr val="bg1"/>
                </a:solidFill>
                <a:latin typeface="Times New Roman" pitchFamily="18" charset="0"/>
                <a:cs typeface="Times New Roman" pitchFamily="18" charset="0"/>
              </a:rPr>
              <a:t>Думаю многие родители во </a:t>
            </a:r>
            <a:r>
              <a:rPr lang="ru-RU" sz="2800" dirty="0">
                <a:solidFill>
                  <a:schemeClr val="bg1"/>
                </a:solidFill>
                <a:latin typeface="Times New Roman" pitchFamily="18" charset="0"/>
                <a:cs typeface="Times New Roman" pitchFamily="18" charset="0"/>
              </a:rPr>
              <a:t>время прогулки </a:t>
            </a:r>
            <a:r>
              <a:rPr lang="ru-RU" sz="2800" dirty="0" smtClean="0">
                <a:solidFill>
                  <a:schemeClr val="bg1"/>
                </a:solidFill>
                <a:latin typeface="Times New Roman" pitchFamily="18" charset="0"/>
                <a:cs typeface="Times New Roman" pitchFamily="18" charset="0"/>
              </a:rPr>
              <a:t>замечали необычную </a:t>
            </a:r>
            <a:r>
              <a:rPr lang="ru-RU" sz="2800" dirty="0">
                <a:solidFill>
                  <a:schemeClr val="bg1"/>
                </a:solidFill>
                <a:latin typeface="Times New Roman" pitchFamily="18" charset="0"/>
                <a:cs typeface="Times New Roman" pitchFamily="18" charset="0"/>
              </a:rPr>
              <a:t>реакцию детей на насекомых: одни дети визжали и кричали от неподдельного ужаса и страха, другие – выражали интерес и наблюдали за процессом передвижения насекомых, третья часть детей просто подбегали и давили насекомых ногами</a:t>
            </a:r>
            <a:r>
              <a:rPr lang="ru-RU" sz="2800" dirty="0" smtClean="0">
                <a:solidFill>
                  <a:schemeClr val="bg1"/>
                </a:solidFill>
                <a:latin typeface="Times New Roman" pitchFamily="18" charset="0"/>
                <a:cs typeface="Times New Roman" pitchFamily="18" charset="0"/>
              </a:rPr>
              <a:t>.</a:t>
            </a:r>
            <a:r>
              <a:rPr lang="ru-RU" sz="2800" dirty="0">
                <a:solidFill>
                  <a:schemeClr val="bg1"/>
                </a:solidFill>
                <a:latin typeface="Times New Roman" pitchFamily="18" charset="0"/>
                <a:cs typeface="Times New Roman" pitchFamily="18" charset="0"/>
              </a:rPr>
              <a:t/>
            </a:r>
            <a:br>
              <a:rPr lang="ru-RU" sz="2800" dirty="0">
                <a:solidFill>
                  <a:schemeClr val="bg1"/>
                </a:solidFill>
                <a:latin typeface="Times New Roman" pitchFamily="18" charset="0"/>
                <a:cs typeface="Times New Roman" pitchFamily="18" charset="0"/>
              </a:rPr>
            </a:br>
            <a:r>
              <a:rPr lang="ru-RU" sz="2800" dirty="0" smtClean="0">
                <a:solidFill>
                  <a:schemeClr val="bg1"/>
                </a:solidFill>
                <a:latin typeface="Times New Roman" pitchFamily="18" charset="0"/>
                <a:cs typeface="Times New Roman" pitchFamily="18" charset="0"/>
              </a:rPr>
              <a:t>     Анализируя данный вопрос стало понятно, </a:t>
            </a:r>
            <a:r>
              <a:rPr lang="ru-RU" sz="2800" dirty="0">
                <a:solidFill>
                  <a:schemeClr val="bg1"/>
                </a:solidFill>
                <a:latin typeface="Times New Roman" pitchFamily="18" charset="0"/>
                <a:cs typeface="Times New Roman" pitchFamily="18" charset="0"/>
              </a:rPr>
              <a:t>что знания детей о насекомых очень </a:t>
            </a:r>
            <a:r>
              <a:rPr lang="ru-RU" sz="2800" dirty="0" smtClean="0">
                <a:solidFill>
                  <a:schemeClr val="bg1"/>
                </a:solidFill>
                <a:latin typeface="Times New Roman" pitchFamily="18" charset="0"/>
                <a:cs typeface="Times New Roman" pitchFamily="18" charset="0"/>
              </a:rPr>
              <a:t>скудные.</a:t>
            </a:r>
            <a:br>
              <a:rPr lang="ru-RU" sz="2800" dirty="0" smtClean="0">
                <a:solidFill>
                  <a:schemeClr val="bg1"/>
                </a:solidFill>
                <a:latin typeface="Times New Roman" pitchFamily="18" charset="0"/>
                <a:cs typeface="Times New Roman" pitchFamily="18" charset="0"/>
              </a:rPr>
            </a:br>
            <a:r>
              <a:rPr lang="ru-RU" sz="2800" dirty="0" smtClean="0">
                <a:solidFill>
                  <a:schemeClr val="bg1"/>
                </a:solidFill>
                <a:latin typeface="Times New Roman" pitchFamily="18" charset="0"/>
                <a:cs typeface="Times New Roman" pitchFamily="18" charset="0"/>
              </a:rPr>
              <a:t>     Данная презентация познакомит детей с самыми распространёнными насекомыми. </a:t>
            </a:r>
            <a:br>
              <a:rPr lang="ru-RU" sz="2800" dirty="0" smtClean="0">
                <a:solidFill>
                  <a:schemeClr val="bg1"/>
                </a:solidFill>
                <a:latin typeface="Times New Roman" pitchFamily="18" charset="0"/>
                <a:cs typeface="Times New Roman" pitchFamily="18" charset="0"/>
              </a:rPr>
            </a:br>
            <a:r>
              <a:rPr lang="ru-RU" sz="2800" dirty="0" smtClean="0">
                <a:solidFill>
                  <a:schemeClr val="bg1"/>
                </a:solidFill>
                <a:latin typeface="Times New Roman" pitchFamily="18" charset="0"/>
                <a:cs typeface="Times New Roman" pitchFamily="18" charset="0"/>
              </a:rPr>
              <a:t>     Детки узнают много нового и интересного о наших маленьких «соседях».</a:t>
            </a:r>
            <a:endParaRPr lang="en-US" sz="6000" dirty="0">
              <a:solidFill>
                <a:schemeClr val="bg1"/>
              </a:solidFill>
            </a:endParaRPr>
          </a:p>
        </p:txBody>
      </p:sp>
    </p:spTree>
    <p:extLst>
      <p:ext uri="{BB962C8B-B14F-4D97-AF65-F5344CB8AC3E}">
        <p14:creationId xmlns:p14="http://schemas.microsoft.com/office/powerpoint/2010/main" val="4172410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882996">
            <a:off x="5284897" y="3382647"/>
            <a:ext cx="3802785" cy="3042228"/>
          </a:xfrm>
        </p:spPr>
      </p:pic>
      <p:sp>
        <p:nvSpPr>
          <p:cNvPr id="4" name="Прямоугольник 3"/>
          <p:cNvSpPr/>
          <p:nvPr/>
        </p:nvSpPr>
        <p:spPr>
          <a:xfrm>
            <a:off x="3120255" y="160635"/>
            <a:ext cx="2700291"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пчела</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228600" y="901700"/>
            <a:ext cx="8724900" cy="2308324"/>
          </a:xfrm>
          <a:prstGeom prst="rect">
            <a:avLst/>
          </a:prstGeom>
          <a:noFill/>
        </p:spPr>
        <p:txBody>
          <a:bodyPr wrap="square" rtlCol="0">
            <a:spAutoFit/>
          </a:bodyPr>
          <a:lstStyle/>
          <a:p>
            <a:pPr algn="just"/>
            <a:r>
              <a:rPr lang="ru-RU" sz="1600" b="1" dirty="0">
                <a:solidFill>
                  <a:schemeClr val="bg1"/>
                </a:solidFill>
                <a:latin typeface="Times New Roman" pitchFamily="18" charset="0"/>
                <a:cs typeface="Times New Roman" pitchFamily="18" charset="0"/>
              </a:rPr>
              <a:t>Пчелки – яркие медоносные насекомые</a:t>
            </a:r>
            <a:r>
              <a:rPr lang="ru-RU" sz="1600" b="1" dirty="0" smtClean="0">
                <a:solidFill>
                  <a:schemeClr val="bg1"/>
                </a:solidFill>
                <a:latin typeface="Times New Roman" pitchFamily="18" charset="0"/>
                <a:cs typeface="Times New Roman" pitchFamily="18" charset="0"/>
              </a:rPr>
              <a:t>.</a:t>
            </a:r>
          </a:p>
          <a:p>
            <a:pPr algn="just"/>
            <a:r>
              <a:rPr lang="ru-RU" sz="1600" b="1" dirty="0">
                <a:solidFill>
                  <a:schemeClr val="bg1"/>
                </a:solidFill>
                <a:latin typeface="Times New Roman" pitchFamily="18" charset="0"/>
                <a:cs typeface="Times New Roman" pitchFamily="18" charset="0"/>
              </a:rPr>
              <a:t>Тельце пчелы имеет очень красивый полосатый желто-черный окрас. У насекомого есть крылья и удлиненный хоботок – «носик». Им оно высасывает нектар с растений и превращает его в мед. Это, пожалуй, и есть одно из отличительных особенностей этих насекомых от других – пчелы дают мед – полезное и очень вкусное лакомство не только для человека, но и для некоторых животных и других насекомых. </a:t>
            </a:r>
            <a:endParaRPr lang="ru-RU" sz="1600" b="1" dirty="0" smtClean="0">
              <a:solidFill>
                <a:schemeClr val="bg1"/>
              </a:solidFill>
              <a:latin typeface="Times New Roman" pitchFamily="18" charset="0"/>
              <a:cs typeface="Times New Roman" pitchFamily="18" charset="0"/>
            </a:endParaRPr>
          </a:p>
          <a:p>
            <a:pPr algn="just"/>
            <a:r>
              <a:rPr lang="ru-RU" sz="1600" b="1" dirty="0">
                <a:solidFill>
                  <a:schemeClr val="bg1"/>
                </a:solidFill>
                <a:latin typeface="Times New Roman" pitchFamily="18" charset="0"/>
                <a:cs typeface="Times New Roman" pitchFamily="18" charset="0"/>
              </a:rPr>
              <a:t>Пчелы питаются пыльцой растений и нектаром. Из них насекомые получают энергию и питательные вещества. Пчелы, которые живут рядом с человеком, на пасеках, питаются еще и специально приготовленными для них сахарными сиропами. </a:t>
            </a:r>
          </a:p>
        </p:txBody>
      </p:sp>
      <p:sp>
        <p:nvSpPr>
          <p:cNvPr id="8" name="TextBox 7"/>
          <p:cNvSpPr txBox="1"/>
          <p:nvPr/>
        </p:nvSpPr>
        <p:spPr>
          <a:xfrm>
            <a:off x="228600" y="3154402"/>
            <a:ext cx="5054600" cy="3293209"/>
          </a:xfrm>
          <a:prstGeom prst="rect">
            <a:avLst/>
          </a:prstGeom>
          <a:noFill/>
        </p:spPr>
        <p:txBody>
          <a:bodyPr wrap="square" rtlCol="0">
            <a:spAutoFit/>
          </a:bodyPr>
          <a:lstStyle/>
          <a:p>
            <a:pPr algn="just"/>
            <a:r>
              <a:rPr lang="ru-RU" sz="1600" b="1" dirty="0" smtClean="0">
                <a:solidFill>
                  <a:schemeClr val="bg1"/>
                </a:solidFill>
                <a:latin typeface="Times New Roman" pitchFamily="18" charset="0"/>
                <a:cs typeface="Times New Roman" pitchFamily="18" charset="0"/>
              </a:rPr>
              <a:t>Пчелы живут </a:t>
            </a:r>
            <a:r>
              <a:rPr lang="ru-RU" sz="1600" b="1" dirty="0">
                <a:solidFill>
                  <a:schemeClr val="bg1"/>
                </a:solidFill>
                <a:latin typeface="Times New Roman" pitchFamily="18" charset="0"/>
                <a:cs typeface="Times New Roman" pitchFamily="18" charset="0"/>
              </a:rPr>
              <a:t>большими дружными семьями – от 10 до 70 тысяч особей. В природе пчелы живут там, где им вздумается, на то они и дикие. Чаще всего они обитают в дуплах старых деревьев или в расщелинах земли.  </a:t>
            </a:r>
          </a:p>
          <a:p>
            <a:pPr algn="just"/>
            <a:r>
              <a:rPr lang="ru-RU" sz="1600" b="1" dirty="0">
                <a:solidFill>
                  <a:schemeClr val="bg1"/>
                </a:solidFill>
                <a:latin typeface="Times New Roman" pitchFamily="18" charset="0"/>
                <a:cs typeface="Times New Roman" pitchFamily="18" charset="0"/>
              </a:rPr>
              <a:t>Однако человек уже очень  давно заметил пользу от продуктов, которые изготавливают пчелы (воск, мед) и решил заняться их разведением. Так, появилось одно из древнейших занятий – пчеловодство. Человека, который разводит пчел, называют пчеловодом или пасечником, место, где он разводит пчел – пасекой, а домики, которые он изготавливает специально для пчел, – ульями. </a:t>
            </a:r>
          </a:p>
        </p:txBody>
      </p:sp>
    </p:spTree>
    <p:extLst>
      <p:ext uri="{BB962C8B-B14F-4D97-AF65-F5344CB8AC3E}">
        <p14:creationId xmlns:p14="http://schemas.microsoft.com/office/powerpoint/2010/main" val="60195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45527"/>
          <a:stretch/>
        </p:blipFill>
        <p:spPr>
          <a:xfrm>
            <a:off x="1663700" y="4810919"/>
            <a:ext cx="6464139" cy="1966873"/>
          </a:xfrm>
        </p:spPr>
      </p:pic>
      <p:sp>
        <p:nvSpPr>
          <p:cNvPr id="4" name="Прямоугольник 3"/>
          <p:cNvSpPr/>
          <p:nvPr/>
        </p:nvSpPr>
        <p:spPr>
          <a:xfrm>
            <a:off x="1054270" y="0"/>
            <a:ext cx="6984669"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Этапы развития пчелы</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863600" y="1117600"/>
            <a:ext cx="7835900" cy="3693319"/>
          </a:xfrm>
          <a:prstGeom prst="rect">
            <a:avLst/>
          </a:prstGeom>
          <a:noFill/>
        </p:spPr>
        <p:txBody>
          <a:bodyPr wrap="square" rtlCol="0">
            <a:spAutoFit/>
          </a:bodyPr>
          <a:lstStyle/>
          <a:p>
            <a:pPr algn="just"/>
            <a:r>
              <a:rPr lang="ru-RU" b="1" dirty="0">
                <a:solidFill>
                  <a:schemeClr val="bg1"/>
                </a:solidFill>
                <a:latin typeface="Times New Roman" pitchFamily="18" charset="0"/>
                <a:cs typeface="Times New Roman" pitchFamily="18" charset="0"/>
              </a:rPr>
              <a:t>С момента рождения до момента проклевывания из куколки проходит 21 день. Сначала, крошечные личинки располагаются в сотах, там их подкармливают взрослые особи рабочих пчел. Постепенно, личинка начинает окукливаться. Лишь после этого происходит превращение куколки в молодую пчелку</a:t>
            </a:r>
            <a:r>
              <a:rPr lang="ru-RU" b="1" dirty="0" smtClean="0">
                <a:solidFill>
                  <a:schemeClr val="bg1"/>
                </a:solidFill>
                <a:latin typeface="Times New Roman" pitchFamily="18" charset="0"/>
                <a:cs typeface="Times New Roman" pitchFamily="18" charset="0"/>
              </a:rPr>
              <a:t>.</a:t>
            </a:r>
          </a:p>
          <a:p>
            <a:pPr algn="just"/>
            <a:r>
              <a:rPr lang="ru-RU" b="1" dirty="0">
                <a:solidFill>
                  <a:schemeClr val="bg1"/>
                </a:solidFill>
                <a:latin typeface="Times New Roman" pitchFamily="18" charset="0"/>
                <a:cs typeface="Times New Roman" pitchFamily="18" charset="0"/>
              </a:rPr>
              <a:t>Первое время после </a:t>
            </a:r>
            <a:r>
              <a:rPr lang="ru-RU" b="1" dirty="0" err="1">
                <a:solidFill>
                  <a:schemeClr val="bg1"/>
                </a:solidFill>
                <a:latin typeface="Times New Roman" pitchFamily="18" charset="0"/>
                <a:cs typeface="Times New Roman" pitchFamily="18" charset="0"/>
              </a:rPr>
              <a:t>вылупления</a:t>
            </a:r>
            <a:r>
              <a:rPr lang="ru-RU" b="1" dirty="0">
                <a:solidFill>
                  <a:schemeClr val="bg1"/>
                </a:solidFill>
                <a:latin typeface="Times New Roman" pitchFamily="18" charset="0"/>
                <a:cs typeface="Times New Roman" pitchFamily="18" charset="0"/>
              </a:rPr>
              <a:t>, пчела не знает, что такое собирать мед. Поэтому, начальный период у молодого поколения начинается со знакомства с внутренностями улья. Им дают задание – уборка улья, по возможности прикормка личинок.</a:t>
            </a:r>
          </a:p>
          <a:p>
            <a:pPr algn="just"/>
            <a:r>
              <a:rPr lang="ru-RU" b="1" dirty="0">
                <a:solidFill>
                  <a:schemeClr val="bg1"/>
                </a:solidFill>
                <a:latin typeface="Times New Roman" pitchFamily="18" charset="0"/>
                <a:cs typeface="Times New Roman" pitchFamily="18" charset="0"/>
              </a:rPr>
              <a:t>Лишь после того, как особь справилась с этими делами, ее могут отправить в тренировочный полет: так она учится впервые собирать нектар, обследовать территории с медовыми источниками, и искать дорогу в улей.</a:t>
            </a:r>
          </a:p>
        </p:txBody>
      </p:sp>
    </p:spTree>
    <p:extLst>
      <p:ext uri="{BB962C8B-B14F-4D97-AF65-F5344CB8AC3E}">
        <p14:creationId xmlns:p14="http://schemas.microsoft.com/office/powerpoint/2010/main" val="4267954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extLst>
              <a:ext uri="{28A0092B-C50C-407E-A947-70E740481C1C}">
                <a14:useLocalDpi xmlns:a14="http://schemas.microsoft.com/office/drawing/2010/main" val="0"/>
              </a:ext>
            </a:extLst>
          </a:blip>
          <a:srcRect l="2083" t="2037" r="4722" b="2221"/>
          <a:stretch/>
        </p:blipFill>
        <p:spPr>
          <a:xfrm>
            <a:off x="177800" y="139700"/>
            <a:ext cx="8813800" cy="6565900"/>
          </a:xfrm>
          <a:prstGeom prst="rect">
            <a:avLst/>
          </a:prstGeom>
        </p:spPr>
      </p:pic>
    </p:spTree>
    <p:extLst>
      <p:ext uri="{BB962C8B-B14F-4D97-AF65-F5344CB8AC3E}">
        <p14:creationId xmlns:p14="http://schemas.microsoft.com/office/powerpoint/2010/main" val="2508188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63654" y="1085928"/>
            <a:ext cx="6616700" cy="4681315"/>
          </a:xfrm>
          <a:prstGeom prst="rect">
            <a:avLst/>
          </a:prstGeom>
          <a:ln>
            <a:noFill/>
          </a:ln>
          <a:effectLst>
            <a:softEdge rad="112500"/>
          </a:effectLst>
        </p:spPr>
      </p:pic>
      <p:sp>
        <p:nvSpPr>
          <p:cNvPr id="4" name="Прямоугольник 3"/>
          <p:cNvSpPr/>
          <p:nvPr/>
        </p:nvSpPr>
        <p:spPr>
          <a:xfrm>
            <a:off x="1201113" y="0"/>
            <a:ext cx="6741782"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нарисовать пчелу</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1854200" y="6108700"/>
            <a:ext cx="5715000" cy="400110"/>
          </a:xfrm>
          <a:prstGeom prst="rect">
            <a:avLst/>
          </a:prstGeom>
          <a:noFill/>
        </p:spPr>
        <p:txBody>
          <a:bodyPr wrap="square" rtlCol="0">
            <a:spAutoFit/>
          </a:bodyPr>
          <a:lstStyle/>
          <a:p>
            <a:r>
              <a:rPr lang="ru-RU" sz="2000" dirty="0" smtClean="0">
                <a:solidFill>
                  <a:schemeClr val="bg1"/>
                </a:solidFill>
                <a:latin typeface="Times New Roman" pitchFamily="18" charset="0"/>
                <a:cs typeface="Times New Roman" pitchFamily="18" charset="0"/>
              </a:rPr>
              <a:t>Попробуйте вместе с ребёнком нарисовать пчёлку.</a:t>
            </a:r>
            <a:endParaRPr lang="ru-RU" sz="2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44885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70100" y="1091798"/>
            <a:ext cx="4708239" cy="3529415"/>
          </a:xfrm>
        </p:spPr>
      </p:pic>
      <p:sp>
        <p:nvSpPr>
          <p:cNvPr id="4" name="Прямоугольник 3"/>
          <p:cNvSpPr/>
          <p:nvPr/>
        </p:nvSpPr>
        <p:spPr>
          <a:xfrm>
            <a:off x="1267606" y="46335"/>
            <a:ext cx="6608797"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Аппликация «Пчела»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863600" y="4711700"/>
            <a:ext cx="8128000" cy="2031325"/>
          </a:xfrm>
          <a:prstGeom prst="rect">
            <a:avLst/>
          </a:prstGeom>
          <a:noFill/>
        </p:spPr>
        <p:txBody>
          <a:bodyPr wrap="square" rtlCol="0">
            <a:spAutoFit/>
          </a:bodyPr>
          <a:lstStyle/>
          <a:p>
            <a:pPr algn="just"/>
            <a:r>
              <a:rPr lang="ru-RU" b="1" dirty="0" smtClean="0">
                <a:solidFill>
                  <a:schemeClr val="bg1"/>
                </a:solidFill>
                <a:latin typeface="Times New Roman" pitchFamily="18" charset="0"/>
                <a:cs typeface="Times New Roman" pitchFamily="18" charset="0"/>
              </a:rPr>
              <a:t>Для того, чтобы сделать такую пчёлку вам понадобятся 5 квадратов одинакового размера (2 тёмно-коричневых или чёрных, 2 жёлтых и 1 белый).</a:t>
            </a:r>
            <a:r>
              <a:rPr lang="ru-RU" b="1" dirty="0">
                <a:solidFill>
                  <a:schemeClr val="bg1"/>
                </a:solidFill>
                <a:latin typeface="Times New Roman" pitchFamily="18" charset="0"/>
                <a:cs typeface="Times New Roman" pitchFamily="18" charset="0"/>
              </a:rPr>
              <a:t> </a:t>
            </a:r>
            <a:endParaRPr lang="ru-RU" b="1" dirty="0" smtClean="0">
              <a:solidFill>
                <a:schemeClr val="bg1"/>
              </a:solidFill>
              <a:latin typeface="Times New Roman" pitchFamily="18" charset="0"/>
              <a:cs typeface="Times New Roman" pitchFamily="18" charset="0"/>
            </a:endParaRPr>
          </a:p>
          <a:p>
            <a:pPr algn="just"/>
            <a:r>
              <a:rPr lang="ru-RU" b="1" dirty="0" smtClean="0">
                <a:solidFill>
                  <a:schemeClr val="bg1"/>
                </a:solidFill>
                <a:latin typeface="Times New Roman" pitchFamily="18" charset="0"/>
                <a:cs typeface="Times New Roman" pitchFamily="18" charset="0"/>
              </a:rPr>
              <a:t>Даты ребёнку из квадратов вырезать круги, а белый круг разрезать пополам.</a:t>
            </a:r>
          </a:p>
          <a:p>
            <a:pPr algn="just"/>
            <a:r>
              <a:rPr lang="ru-RU" b="1" dirty="0" smtClean="0">
                <a:solidFill>
                  <a:schemeClr val="bg1"/>
                </a:solidFill>
                <a:latin typeface="Times New Roman" pitchFamily="18" charset="0"/>
                <a:cs typeface="Times New Roman" pitchFamily="18" charset="0"/>
              </a:rPr>
              <a:t>Затем на листе картона собираем пчёлку. Готовую поделку можно дополнить облаками, цветами или ещё чем-нибудь на выбор ребёнка.</a:t>
            </a:r>
          </a:p>
        </p:txBody>
      </p:sp>
    </p:spTree>
    <p:extLst>
      <p:ext uri="{BB962C8B-B14F-4D97-AF65-F5344CB8AC3E}">
        <p14:creationId xmlns:p14="http://schemas.microsoft.com/office/powerpoint/2010/main" val="1668207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9971" b="96188" l="9971" r="96676"/>
                    </a14:imgEffect>
                  </a14:imgLayer>
                </a14:imgProps>
              </a:ext>
              <a:ext uri="{28A0092B-C50C-407E-A947-70E740481C1C}">
                <a14:useLocalDpi xmlns:a14="http://schemas.microsoft.com/office/drawing/2010/main" val="0"/>
              </a:ext>
            </a:extLst>
          </a:blip>
          <a:srcRect l="16145" t="6631" r="8877"/>
          <a:stretch/>
        </p:blipFill>
        <p:spPr>
          <a:xfrm rot="950719">
            <a:off x="5335637" y="3848100"/>
            <a:ext cx="3365500" cy="2794000"/>
          </a:xfrm>
        </p:spPr>
      </p:pic>
      <p:sp>
        <p:nvSpPr>
          <p:cNvPr id="4" name="Прямоугольник 3"/>
          <p:cNvSpPr/>
          <p:nvPr/>
        </p:nvSpPr>
        <p:spPr>
          <a:xfrm>
            <a:off x="2749368" y="20935"/>
            <a:ext cx="3340466" cy="1015663"/>
          </a:xfrm>
          <a:prstGeom prst="rect">
            <a:avLst/>
          </a:prstGeom>
          <a:noFill/>
        </p:spPr>
        <p:txBody>
          <a:bodyPr wrap="none" lIns="91440" tIns="45720" rIns="91440" bIns="45720">
            <a:spAutoFit/>
          </a:bodyPr>
          <a:lstStyle/>
          <a:p>
            <a:pPr algn="ctr"/>
            <a:r>
              <a:rPr lang="ru-RU"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шмель</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127000" y="1140579"/>
            <a:ext cx="8915400" cy="3139321"/>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Ранняя весна. На пригорках и вокруг стволов деревьев снежок подтаял и обнажил прошлогоднюю траву. На прогалинах ярко желтеют цветочки мать-и-мачехи. А над ними кружатся большие мохнатые шмели.</a:t>
            </a:r>
          </a:p>
          <a:p>
            <a:pPr algn="just"/>
            <a:r>
              <a:rPr lang="ru-RU" dirty="0">
                <a:solidFill>
                  <a:schemeClr val="bg1"/>
                </a:solidFill>
                <a:latin typeface="Times New Roman" pitchFamily="18" charset="0"/>
                <a:cs typeface="Times New Roman" pitchFamily="18" charset="0"/>
              </a:rPr>
              <a:t>Они недавно проснулись после зимней спячки и, привлеченные сладким медовым ароматом, подлетели к первым цветам мать-и-мачехи и пушистым золотистым шарикам ивы</a:t>
            </a:r>
            <a:r>
              <a:rPr lang="ru-RU" dirty="0" smtClean="0">
                <a:solidFill>
                  <a:schemeClr val="bg1"/>
                </a:solidFill>
                <a:latin typeface="Times New Roman" pitchFamily="18" charset="0"/>
                <a:cs typeface="Times New Roman" pitchFamily="18" charset="0"/>
              </a:rPr>
              <a:t>.</a:t>
            </a:r>
          </a:p>
          <a:p>
            <a:pPr algn="just"/>
            <a:r>
              <a:rPr lang="ru-RU" dirty="0">
                <a:solidFill>
                  <a:schemeClr val="bg1"/>
                </a:solidFill>
                <a:latin typeface="Times New Roman" pitchFamily="18" charset="0"/>
                <a:cs typeface="Times New Roman" pitchFamily="18" charset="0"/>
              </a:rPr>
              <a:t>У шмеля четыре небольших крылышка, его тельце окрашено чередующимися ярко-желтыми и черными полосками. Такая окраска обычно бывает у насекомых, имеющих ядовитое жало. Птицы облетают их стороной.</a:t>
            </a:r>
          </a:p>
          <a:p>
            <a:pPr algn="just"/>
            <a:r>
              <a:rPr lang="ru-RU" dirty="0">
                <a:solidFill>
                  <a:schemeClr val="bg1"/>
                </a:solidFill>
                <a:latin typeface="Times New Roman" pitchFamily="18" charset="0"/>
                <a:cs typeface="Times New Roman" pitchFamily="18" charset="0"/>
              </a:rPr>
              <a:t>У шмеля прекрасные обоняние и зрение. Он издалека видит яркие весенние цветы, чувствует их запах и летит к ним</a:t>
            </a:r>
            <a:r>
              <a:rPr lang="ru-RU" dirty="0" smtClean="0">
                <a:solidFill>
                  <a:schemeClr val="bg1"/>
                </a:solidFill>
                <a:latin typeface="Times New Roman" pitchFamily="18" charset="0"/>
                <a:cs typeface="Times New Roman" pitchFamily="18" charset="0"/>
              </a:rPr>
              <a:t>.</a:t>
            </a:r>
            <a:endParaRPr lang="ru-RU" dirty="0">
              <a:solidFill>
                <a:schemeClr val="bg1"/>
              </a:solidFill>
              <a:latin typeface="Times New Roman" pitchFamily="18" charset="0"/>
              <a:cs typeface="Times New Roman" pitchFamily="18" charset="0"/>
            </a:endParaRPr>
          </a:p>
        </p:txBody>
      </p:sp>
      <p:sp>
        <p:nvSpPr>
          <p:cNvPr id="8" name="TextBox 7"/>
          <p:cNvSpPr txBox="1"/>
          <p:nvPr/>
        </p:nvSpPr>
        <p:spPr>
          <a:xfrm>
            <a:off x="127000" y="4191000"/>
            <a:ext cx="5016500" cy="2031325"/>
          </a:xfrm>
          <a:prstGeom prst="rect">
            <a:avLst/>
          </a:prstGeom>
          <a:noFill/>
        </p:spPr>
        <p:txBody>
          <a:bodyPr wrap="square" rtlCol="0">
            <a:spAutoFit/>
          </a:bodyPr>
          <a:lstStyle/>
          <a:p>
            <a:r>
              <a:rPr lang="ru-RU" dirty="0">
                <a:solidFill>
                  <a:schemeClr val="bg1"/>
                </a:solidFill>
                <a:latin typeface="Times New Roman" pitchFamily="18" charset="0"/>
                <a:cs typeface="Times New Roman" pitchFamily="18" charset="0"/>
              </a:rPr>
              <a:t>Весной самка шмеля строит уютное гнездышко. Земляные шмели устраивают его прямо на земле, отыскивая норки, неглубокие ходы в земле или небольшие трещины. Шмель-моховик строит гнездо в ямках или выбоинах и утепляет его кусочками мха, потому и называют его моховиком.</a:t>
            </a:r>
          </a:p>
        </p:txBody>
      </p:sp>
    </p:spTree>
    <p:extLst>
      <p:ext uri="{BB962C8B-B14F-4D97-AF65-F5344CB8AC3E}">
        <p14:creationId xmlns:p14="http://schemas.microsoft.com/office/powerpoint/2010/main" val="1684762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95280" y="741065"/>
            <a:ext cx="8553449" cy="4491335"/>
          </a:xfrm>
        </p:spPr>
        <p:txBody>
          <a:bodyPr>
            <a:normAutofit fontScale="62500" lnSpcReduction="20000"/>
          </a:bodyPr>
          <a:lstStyle/>
          <a:p>
            <a:pPr marL="0" indent="457200" algn="just">
              <a:lnSpc>
                <a:spcPct val="120000"/>
              </a:lnSpc>
              <a:spcBef>
                <a:spcPts val="0"/>
              </a:spcBef>
              <a:buNone/>
            </a:pPr>
            <a:r>
              <a:rPr lang="ru-RU" b="1" dirty="0">
                <a:solidFill>
                  <a:schemeClr val="bg1"/>
                </a:solidFill>
                <a:latin typeface="Times New Roman" pitchFamily="18" charset="0"/>
                <a:cs typeface="Times New Roman" pitchFamily="18" charset="0"/>
              </a:rPr>
              <a:t>Самка шмеля запасает в гнезде мед, цветочную пыльцу и откладывает яички в восковую ячейку. Она старательно охраняет личинки, расширяет ячейки и добавляет в них мед.</a:t>
            </a:r>
          </a:p>
          <a:p>
            <a:pPr marL="0" indent="457200" algn="just">
              <a:lnSpc>
                <a:spcPct val="120000"/>
              </a:lnSpc>
              <a:spcBef>
                <a:spcPts val="0"/>
              </a:spcBef>
              <a:buNone/>
            </a:pPr>
            <a:r>
              <a:rPr lang="ru-RU" b="1" dirty="0">
                <a:solidFill>
                  <a:schemeClr val="bg1"/>
                </a:solidFill>
                <a:latin typeface="Times New Roman" pitchFamily="18" charset="0"/>
                <a:cs typeface="Times New Roman" pitchFamily="18" charset="0"/>
              </a:rPr>
              <a:t>Через 10—12 дней каждая личинка плетет себе небольшой шелковистый кокон и окукливается. Сначала из куколок вылупляются рабочие шмели, они увеличивают и ремонтируют гнездо, летают за медом и насиживают коконы, появляющиеся позже.</a:t>
            </a:r>
          </a:p>
          <a:p>
            <a:pPr marL="0" indent="457200" algn="just">
              <a:lnSpc>
                <a:spcPct val="120000"/>
              </a:lnSpc>
              <a:spcBef>
                <a:spcPts val="0"/>
              </a:spcBef>
              <a:buNone/>
            </a:pPr>
            <a:r>
              <a:rPr lang="ru-RU" b="1" dirty="0">
                <a:solidFill>
                  <a:schemeClr val="bg1"/>
                </a:solidFill>
                <a:latin typeface="Times New Roman" pitchFamily="18" charset="0"/>
                <a:cs typeface="Times New Roman" pitchFamily="18" charset="0"/>
              </a:rPr>
              <a:t>Трудолюбивые рабочие шмели перестраивают коконы, превращая их в хранилища меда. С утра до вечера они летают, собирая медовый нектар и относя его в гнездышко</a:t>
            </a:r>
            <a:r>
              <a:rPr lang="ru-RU" b="1" dirty="0" smtClean="0">
                <a:solidFill>
                  <a:schemeClr val="bg1"/>
                </a:solidFill>
                <a:latin typeface="Times New Roman" pitchFamily="18" charset="0"/>
                <a:cs typeface="Times New Roman" pitchFamily="18" charset="0"/>
              </a:rPr>
              <a:t>.</a:t>
            </a:r>
          </a:p>
          <a:p>
            <a:pPr marL="0" indent="457200" algn="just">
              <a:lnSpc>
                <a:spcPct val="120000"/>
              </a:lnSpc>
              <a:spcBef>
                <a:spcPts val="0"/>
              </a:spcBef>
              <a:buNone/>
            </a:pPr>
            <a:r>
              <a:rPr lang="ru-RU" b="1" dirty="0">
                <a:solidFill>
                  <a:schemeClr val="bg1"/>
                </a:solidFill>
                <a:latin typeface="Times New Roman" pitchFamily="18" charset="0"/>
                <a:cs typeface="Times New Roman" pitchFamily="18" charset="0"/>
              </a:rPr>
              <a:t>Личинкам, которые появились на свет позже, достается больше пищи. Из них вылупляются молодые шмелиные матки и самцы-трутни. К концу лета население шмелиной семьи достигает 500 особей.</a:t>
            </a:r>
          </a:p>
          <a:p>
            <a:pPr marL="0" indent="457200" algn="just">
              <a:lnSpc>
                <a:spcPct val="120000"/>
              </a:lnSpc>
              <a:spcBef>
                <a:spcPts val="0"/>
              </a:spcBef>
              <a:buNone/>
            </a:pPr>
            <a:r>
              <a:rPr lang="ru-RU" b="1" dirty="0">
                <a:solidFill>
                  <a:schemeClr val="bg1"/>
                </a:solidFill>
                <a:latin typeface="Times New Roman" pitchFamily="18" charset="0"/>
                <a:cs typeface="Times New Roman" pitchFamily="18" charset="0"/>
              </a:rPr>
              <a:t>Осенью все рабочие шмели, трутни и старая матка погибают. В гнезде остаются лишь молодые шмели, которые, перезимовав, продолжают жизнь семьи.</a:t>
            </a:r>
          </a:p>
        </p:txBody>
      </p:sp>
      <p:sp>
        <p:nvSpPr>
          <p:cNvPr id="4" name="Прямоугольник 3"/>
          <p:cNvSpPr/>
          <p:nvPr/>
        </p:nvSpPr>
        <p:spPr>
          <a:xfrm>
            <a:off x="1826734" y="-174030"/>
            <a:ext cx="5490542"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живёт шмель</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266" y="5141288"/>
            <a:ext cx="5333477" cy="1716712"/>
          </a:xfrm>
          <a:prstGeom prst="rect">
            <a:avLst/>
          </a:prstGeom>
        </p:spPr>
      </p:pic>
    </p:spTree>
    <p:extLst>
      <p:ext uri="{BB962C8B-B14F-4D97-AF65-F5344CB8AC3E}">
        <p14:creationId xmlns:p14="http://schemas.microsoft.com/office/powerpoint/2010/main" val="2654372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2051" y="1116012"/>
            <a:ext cx="6819903" cy="5101287"/>
          </a:xfrm>
          <a:prstGeom prst="rect">
            <a:avLst/>
          </a:prstGeom>
          <a:ln>
            <a:noFill/>
          </a:ln>
          <a:effectLst>
            <a:softEdge rad="112500"/>
          </a:effectLst>
        </p:spPr>
      </p:pic>
      <p:sp>
        <p:nvSpPr>
          <p:cNvPr id="4" name="Прямоугольник 3"/>
          <p:cNvSpPr/>
          <p:nvPr/>
        </p:nvSpPr>
        <p:spPr>
          <a:xfrm>
            <a:off x="1036003" y="0"/>
            <a:ext cx="707200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нарисовать шмеля</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2626668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22809" t="5357" r="17971" b="19318"/>
          <a:stretch/>
        </p:blipFill>
        <p:spPr>
          <a:xfrm>
            <a:off x="987453" y="1346200"/>
            <a:ext cx="3584553" cy="4559300"/>
          </a:xfrm>
          <a:prstGeom prst="rect">
            <a:avLst/>
          </a:prstGeom>
          <a:ln>
            <a:noFill/>
          </a:ln>
          <a:effectLst>
            <a:softEdge rad="112500"/>
          </a:effectLst>
        </p:spPr>
      </p:pic>
      <p:sp>
        <p:nvSpPr>
          <p:cNvPr id="4" name="Прямоугольник 3"/>
          <p:cNvSpPr/>
          <p:nvPr/>
        </p:nvSpPr>
        <p:spPr>
          <a:xfrm>
            <a:off x="1096888" y="0"/>
            <a:ext cx="695023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Аппликация «Шмель»</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4686300" y="923330"/>
            <a:ext cx="4203700" cy="5355312"/>
          </a:xfrm>
          <a:prstGeom prst="rect">
            <a:avLst/>
          </a:prstGeom>
          <a:noFill/>
        </p:spPr>
        <p:txBody>
          <a:bodyPr wrap="square" rtlCol="0">
            <a:spAutoFit/>
          </a:bodyPr>
          <a:lstStyle/>
          <a:p>
            <a:pPr algn="just"/>
            <a:r>
              <a:rPr lang="ru-RU" b="1" dirty="0" smtClean="0">
                <a:solidFill>
                  <a:schemeClr val="bg1"/>
                </a:solidFill>
                <a:latin typeface="Times New Roman" pitchFamily="18" charset="0"/>
                <a:cs typeface="Times New Roman" pitchFamily="18" charset="0"/>
              </a:rPr>
              <a:t>Для того, чтобы сделать такого пушистого шмеля Вам понадобится:</a:t>
            </a:r>
          </a:p>
          <a:p>
            <a:pPr marL="285750" indent="-285750" algn="just">
              <a:buFontTx/>
              <a:buChar char="-"/>
            </a:pPr>
            <a:r>
              <a:rPr lang="ru-RU" b="1" dirty="0" smtClean="0">
                <a:solidFill>
                  <a:schemeClr val="bg1"/>
                </a:solidFill>
                <a:latin typeface="Times New Roman" pitchFamily="18" charset="0"/>
                <a:cs typeface="Times New Roman" pitchFamily="18" charset="0"/>
              </a:rPr>
              <a:t>1 жёлтый круг для головы;</a:t>
            </a:r>
          </a:p>
          <a:p>
            <a:pPr marL="285750" indent="-285750" algn="just">
              <a:buFontTx/>
              <a:buChar char="-"/>
            </a:pPr>
            <a:r>
              <a:rPr lang="ru-RU" b="1" dirty="0" smtClean="0">
                <a:solidFill>
                  <a:schemeClr val="bg1"/>
                </a:solidFill>
                <a:latin typeface="Times New Roman" pitchFamily="18" charset="0"/>
                <a:cs typeface="Times New Roman" pitchFamily="18" charset="0"/>
              </a:rPr>
              <a:t>1 чёрный овал для туловища;</a:t>
            </a:r>
          </a:p>
          <a:p>
            <a:pPr marL="285750" indent="-285750" algn="just">
              <a:buFontTx/>
              <a:buChar char="-"/>
            </a:pPr>
            <a:r>
              <a:rPr lang="ru-RU" b="1" dirty="0">
                <a:solidFill>
                  <a:schemeClr val="bg1"/>
                </a:solidFill>
                <a:latin typeface="Times New Roman" pitchFamily="18" charset="0"/>
                <a:cs typeface="Times New Roman" pitchFamily="18" charset="0"/>
              </a:rPr>
              <a:t>п</a:t>
            </a:r>
            <a:r>
              <a:rPr lang="ru-RU" b="1" dirty="0" smtClean="0">
                <a:solidFill>
                  <a:schemeClr val="bg1"/>
                </a:solidFill>
                <a:latin typeface="Times New Roman" pitchFamily="18" charset="0"/>
                <a:cs typeface="Times New Roman" pitchFamily="18" charset="0"/>
              </a:rPr>
              <a:t>олоски жёлтого и чёрного цвета для шерстинок;</a:t>
            </a:r>
          </a:p>
          <a:p>
            <a:pPr marL="285750" indent="-285750" algn="just">
              <a:buFontTx/>
              <a:buChar char="-"/>
            </a:pPr>
            <a:r>
              <a:rPr lang="ru-RU" b="1" dirty="0" smtClean="0">
                <a:solidFill>
                  <a:schemeClr val="bg1"/>
                </a:solidFill>
                <a:latin typeface="Times New Roman" pitchFamily="18" charset="0"/>
                <a:cs typeface="Times New Roman" pitchFamily="18" charset="0"/>
              </a:rPr>
              <a:t>2 белых овала для крылышек.</a:t>
            </a:r>
          </a:p>
          <a:p>
            <a:pPr algn="just"/>
            <a:r>
              <a:rPr lang="ru-RU" b="1" dirty="0" smtClean="0">
                <a:solidFill>
                  <a:schemeClr val="bg1"/>
                </a:solidFill>
                <a:latin typeface="Times New Roman" pitchFamily="18" charset="0"/>
                <a:cs typeface="Times New Roman" pitchFamily="18" charset="0"/>
              </a:rPr>
              <a:t>На голове рисуем глазки, рот и заострённый лоб, как на картинке.</a:t>
            </a:r>
          </a:p>
          <a:p>
            <a:pPr algn="just"/>
            <a:r>
              <a:rPr lang="ru-RU" b="1" dirty="0" smtClean="0">
                <a:solidFill>
                  <a:schemeClr val="bg1"/>
                </a:solidFill>
                <a:latin typeface="Times New Roman" pitchFamily="18" charset="0"/>
                <a:cs typeface="Times New Roman" pitchFamily="18" charset="0"/>
              </a:rPr>
              <a:t>Из белых овалов выстригаем крылышки и приклеиваем их к туловищу.</a:t>
            </a:r>
          </a:p>
          <a:p>
            <a:pPr algn="just"/>
            <a:r>
              <a:rPr lang="ru-RU" b="1" dirty="0" smtClean="0">
                <a:solidFill>
                  <a:schemeClr val="bg1"/>
                </a:solidFill>
                <a:latin typeface="Times New Roman" pitchFamily="18" charset="0"/>
                <a:cs typeface="Times New Roman" pitchFamily="18" charset="0"/>
              </a:rPr>
              <a:t>Делаем «капельки» для шёрстки и приклеиваем их к туловищу как на картинке.</a:t>
            </a:r>
          </a:p>
          <a:p>
            <a:pPr algn="just"/>
            <a:r>
              <a:rPr lang="ru-RU" b="1" dirty="0" smtClean="0">
                <a:solidFill>
                  <a:schemeClr val="bg1"/>
                </a:solidFill>
                <a:latin typeface="Times New Roman" pitchFamily="18" charset="0"/>
                <a:cs typeface="Times New Roman" pitchFamily="18" charset="0"/>
              </a:rPr>
              <a:t>Рисуем лапки и приклеиваем нашего шмеля на лист картона. Можно украсить работу дополнительными элементами по желанию ребёнка.</a:t>
            </a:r>
          </a:p>
        </p:txBody>
      </p:sp>
    </p:spTree>
    <p:extLst>
      <p:ext uri="{BB962C8B-B14F-4D97-AF65-F5344CB8AC3E}">
        <p14:creationId xmlns:p14="http://schemas.microsoft.com/office/powerpoint/2010/main" val="2793980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ackgroundRemoval t="0" b="100000" l="7975" r="89875"/>
                    </a14:imgEffect>
                  </a14:imgLayer>
                </a14:imgProps>
              </a:ext>
              <a:ext uri="{28A0092B-C50C-407E-A947-70E740481C1C}">
                <a14:useLocalDpi xmlns:a14="http://schemas.microsoft.com/office/drawing/2010/main" val="0"/>
              </a:ext>
            </a:extLst>
          </a:blip>
          <a:srcRect l="7570" r="8779"/>
          <a:stretch/>
        </p:blipFill>
        <p:spPr>
          <a:xfrm rot="10800000">
            <a:off x="6045200" y="4006245"/>
            <a:ext cx="2971801" cy="2594429"/>
          </a:xfrm>
        </p:spPr>
      </p:pic>
      <p:sp>
        <p:nvSpPr>
          <p:cNvPr id="4" name="Прямоугольник 3"/>
          <p:cNvSpPr/>
          <p:nvPr/>
        </p:nvSpPr>
        <p:spPr>
          <a:xfrm>
            <a:off x="3138517" y="0"/>
            <a:ext cx="2587568" cy="1015663"/>
          </a:xfrm>
          <a:prstGeom prst="rect">
            <a:avLst/>
          </a:prstGeom>
          <a:noFill/>
        </p:spPr>
        <p:txBody>
          <a:bodyPr wrap="none" lIns="91440" tIns="45720" rIns="91440" bIns="45720">
            <a:spAutoFit/>
          </a:bodyPr>
          <a:lstStyle/>
          <a:p>
            <a:pPr algn="ctr"/>
            <a:r>
              <a:rPr lang="ru-RU"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муха</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165100" y="1015663"/>
            <a:ext cx="8763000" cy="2862322"/>
          </a:xfrm>
          <a:prstGeom prst="rect">
            <a:avLst/>
          </a:prstGeom>
          <a:noFill/>
        </p:spPr>
        <p:txBody>
          <a:bodyPr wrap="square" rtlCol="0">
            <a:spAutoFit/>
          </a:bodyPr>
          <a:lstStyle/>
          <a:p>
            <a:pPr algn="just"/>
            <a:r>
              <a:rPr lang="ru-RU" dirty="0" smtClean="0">
                <a:solidFill>
                  <a:schemeClr val="bg1"/>
                </a:solidFill>
                <a:latin typeface="Times New Roman" pitchFamily="18" charset="0"/>
                <a:cs typeface="Times New Roman" pitchFamily="18" charset="0"/>
              </a:rPr>
              <a:t>Все не </a:t>
            </a:r>
            <a:r>
              <a:rPr lang="ru-RU" dirty="0">
                <a:solidFill>
                  <a:schemeClr val="bg1"/>
                </a:solidFill>
                <a:latin typeface="Times New Roman" pitchFamily="18" charset="0"/>
                <a:cs typeface="Times New Roman" pitchFamily="18" charset="0"/>
              </a:rPr>
              <a:t>раз видели муху. Очень часто мухи прилетают к нам в гости без приглашения. У них два больших глаза, которые состоят из множества мелких глазков-фасеток. Каждый большой глаз состоит из четырех тысяч фасеток. Каждый такой глазок дает собственное маленькое изображение. У мухи хорошее обоняние благодаря ее коротким, но пушистым усикам.</a:t>
            </a:r>
          </a:p>
          <a:p>
            <a:pPr algn="just"/>
            <a:r>
              <a:rPr lang="ru-RU" dirty="0">
                <a:solidFill>
                  <a:schemeClr val="bg1"/>
                </a:solidFill>
                <a:latin typeface="Times New Roman" pitchFamily="18" charset="0"/>
                <a:cs typeface="Times New Roman" pitchFamily="18" charset="0"/>
              </a:rPr>
              <a:t>Мухи бывают черные, иногда рыжие с синим или зеленым блеском. Всего насчитывается около пяти тысяч видов мух. Обычно мы встречаемся с комнатной мухой. Она очень опасна и переносит очень много разных инфекций: кишечные, яйца глистов, брюшной тиф, холеру и туберкулез. Одна муха несет на себе до 6 миллионов микробов</a:t>
            </a:r>
            <a:r>
              <a:rPr lang="ru-RU" dirty="0" smtClean="0">
                <a:solidFill>
                  <a:schemeClr val="bg1"/>
                </a:solidFill>
                <a:latin typeface="Times New Roman" pitchFamily="18" charset="0"/>
                <a:cs typeface="Times New Roman" pitchFamily="18" charset="0"/>
              </a:rPr>
              <a:t>.</a:t>
            </a:r>
            <a:endParaRPr lang="ru-RU" dirty="0">
              <a:solidFill>
                <a:schemeClr val="bg1"/>
              </a:solidFill>
              <a:latin typeface="Times New Roman" pitchFamily="18" charset="0"/>
              <a:cs typeface="Times New Roman" pitchFamily="18" charset="0"/>
            </a:endParaRPr>
          </a:p>
        </p:txBody>
      </p:sp>
      <p:sp>
        <p:nvSpPr>
          <p:cNvPr id="7" name="TextBox 6"/>
          <p:cNvSpPr txBox="1"/>
          <p:nvPr/>
        </p:nvSpPr>
        <p:spPr>
          <a:xfrm>
            <a:off x="165100" y="3733800"/>
            <a:ext cx="5880100" cy="3139321"/>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В сутки муха съедает столько, сколько она весит – это примерно 20 миллиграммов. Интересно, что мухи некоторых видов могут сообщать другим мухам о том, что обнаружена пища. Муха, найдя какой-либо предмет, сначала пробует его ногой и определяет, съедобно оно или нет. Если предмет годится в пищу, муха улетает и с помощью специального вещества передает эту информацию другим мухам.</a:t>
            </a:r>
          </a:p>
          <a:p>
            <a:pPr algn="just"/>
            <a:r>
              <a:rPr lang="ru-RU" dirty="0">
                <a:solidFill>
                  <a:schemeClr val="bg1"/>
                </a:solidFill>
                <a:latin typeface="Times New Roman" pitchFamily="18" charset="0"/>
                <a:cs typeface="Times New Roman" pitchFamily="18" charset="0"/>
              </a:rPr>
              <a:t>Ползать по гладким поверхностям мухе помогают специальные подушечки на лапах. Живет муха всего 30–45 дней. </a:t>
            </a:r>
          </a:p>
        </p:txBody>
      </p:sp>
    </p:spTree>
    <p:extLst>
      <p:ext uri="{BB962C8B-B14F-4D97-AF65-F5344CB8AC3E}">
        <p14:creationId xmlns:p14="http://schemas.microsoft.com/office/powerpoint/2010/main" val="3602286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10000" b="84875" l="2500" r="94375"/>
                    </a14:imgEffect>
                  </a14:imgLayer>
                </a14:imgProps>
              </a:ext>
              <a:ext uri="{28A0092B-C50C-407E-A947-70E740481C1C}">
                <a14:useLocalDpi xmlns:a14="http://schemas.microsoft.com/office/drawing/2010/main" val="0"/>
              </a:ext>
            </a:extLst>
          </a:blip>
          <a:stretch>
            <a:fillRect/>
          </a:stretch>
        </p:blipFill>
        <p:spPr>
          <a:xfrm>
            <a:off x="383868" y="153683"/>
            <a:ext cx="3367515" cy="3367515"/>
          </a:xfrm>
        </p:spPr>
      </p:pic>
      <p:sp>
        <p:nvSpPr>
          <p:cNvPr id="4" name="Прямоугольник 3"/>
          <p:cNvSpPr/>
          <p:nvPr/>
        </p:nvSpPr>
        <p:spPr>
          <a:xfrm>
            <a:off x="2825626" y="13120"/>
            <a:ext cx="3492751" cy="1200329"/>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72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Бабочка</a:t>
            </a:r>
            <a:endParaRPr lang="ru-RU" sz="72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7719088">
            <a:off x="6036165" y="3446520"/>
            <a:ext cx="3997055" cy="2248343"/>
          </a:xfrm>
          <a:prstGeom prst="rect">
            <a:avLst/>
          </a:prstGeom>
        </p:spPr>
      </p:pic>
      <p:sp>
        <p:nvSpPr>
          <p:cNvPr id="7" name="TextBox 6"/>
          <p:cNvSpPr txBox="1"/>
          <p:nvPr/>
        </p:nvSpPr>
        <p:spPr>
          <a:xfrm>
            <a:off x="3880336" y="1213447"/>
            <a:ext cx="4841631" cy="1815882"/>
          </a:xfrm>
          <a:prstGeom prst="rect">
            <a:avLst/>
          </a:prstGeom>
          <a:noFill/>
        </p:spPr>
        <p:txBody>
          <a:bodyPr wrap="square" rtlCol="0">
            <a:spAutoFit/>
          </a:bodyPr>
          <a:lstStyle/>
          <a:p>
            <a:pPr algn="just"/>
            <a:r>
              <a:rPr lang="ru-RU" sz="1600" b="1" dirty="0">
                <a:solidFill>
                  <a:schemeClr val="bg1"/>
                </a:solidFill>
                <a:latin typeface="Times New Roman" pitchFamily="18" charset="0"/>
                <a:cs typeface="Times New Roman" pitchFamily="18" charset="0"/>
              </a:rPr>
              <a:t>Самые красивые, самые нарядные, самые любимые </a:t>
            </a:r>
            <a:r>
              <a:rPr lang="ru-RU" sz="1600" b="1" dirty="0" smtClean="0">
                <a:solidFill>
                  <a:schemeClr val="bg1"/>
                </a:solidFill>
                <a:latin typeface="Times New Roman" pitchFamily="18" charset="0"/>
                <a:cs typeface="Times New Roman" pitchFamily="18" charset="0"/>
              </a:rPr>
              <a:t>насекомые - это </a:t>
            </a:r>
            <a:r>
              <a:rPr lang="ru-RU" sz="1600" b="1" dirty="0">
                <a:solidFill>
                  <a:schemeClr val="bg1"/>
                </a:solidFill>
                <a:latin typeface="Times New Roman" pitchFamily="18" charset="0"/>
                <a:cs typeface="Times New Roman" pitchFamily="18" charset="0"/>
              </a:rPr>
              <a:t>бабочки. Как только пригреет солнышко и распустятся цветы, они начинают порхать с цветка на цветок и сразу бросаются нам в глаза. Дети за ними с удовольствием наблюдают. Они вызывают у них восторг. </a:t>
            </a:r>
          </a:p>
        </p:txBody>
      </p:sp>
      <p:sp>
        <p:nvSpPr>
          <p:cNvPr id="8" name="TextBox 7"/>
          <p:cNvSpPr txBox="1"/>
          <p:nvPr/>
        </p:nvSpPr>
        <p:spPr>
          <a:xfrm>
            <a:off x="1060936" y="3127544"/>
            <a:ext cx="5638800" cy="3293209"/>
          </a:xfrm>
          <a:prstGeom prst="rect">
            <a:avLst/>
          </a:prstGeom>
          <a:noFill/>
        </p:spPr>
        <p:txBody>
          <a:bodyPr wrap="square" rtlCol="0">
            <a:spAutoFit/>
          </a:bodyPr>
          <a:lstStyle/>
          <a:p>
            <a:pPr algn="just"/>
            <a:r>
              <a:rPr lang="ru-RU" sz="1600" b="1" dirty="0">
                <a:solidFill>
                  <a:schemeClr val="bg1"/>
                </a:solidFill>
              </a:rPr>
              <a:t>Первой просыпается крапивница, а спустя неделю и лимонница. Это единственные бабочки в нашем регионе, которые зимуют взрослыми. Другие виды зимуют в виде куколок или находятся в отложенных яйцах, пройдёт несколько недель, прежде чем они начнут порхать над цветами</a:t>
            </a:r>
            <a:r>
              <a:rPr lang="ru-RU" sz="1600" b="1" dirty="0" smtClean="0">
                <a:solidFill>
                  <a:schemeClr val="bg1"/>
                </a:solidFill>
              </a:rPr>
              <a:t>.</a:t>
            </a:r>
          </a:p>
          <a:p>
            <a:pPr algn="just"/>
            <a:r>
              <a:rPr lang="ru-RU" sz="1600" b="1" dirty="0">
                <a:solidFill>
                  <a:schemeClr val="bg1"/>
                </a:solidFill>
              </a:rPr>
              <a:t>У каждой бабочки своя расцветка, но если ты тронешь крылышко, оно станет прозрачным. Так как радужные цвета находятся на своеобразной чешуе, осыпающейся при прикосновении. Перед тем как начать лакомится новым цветком, бабочка пробует нектар на вкус лапками. Среди всего обилия цветов, расписные красавицы, различают всего три: желтый, красный и зелёный.</a:t>
            </a:r>
          </a:p>
        </p:txBody>
      </p:sp>
    </p:spTree>
    <p:extLst>
      <p:ext uri="{BB962C8B-B14F-4D97-AF65-F5344CB8AC3E}">
        <p14:creationId xmlns:p14="http://schemas.microsoft.com/office/powerpoint/2010/main" val="2164676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9238" y="3684845"/>
            <a:ext cx="656272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71389" y="0"/>
            <a:ext cx="6601231"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Этапы развития мухи</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5" name="TextBox 4"/>
          <p:cNvSpPr txBox="1"/>
          <p:nvPr/>
        </p:nvSpPr>
        <p:spPr>
          <a:xfrm>
            <a:off x="939800" y="1041400"/>
            <a:ext cx="7556500" cy="2554545"/>
          </a:xfrm>
          <a:prstGeom prst="rect">
            <a:avLst/>
          </a:prstGeom>
          <a:noFill/>
        </p:spPr>
        <p:txBody>
          <a:bodyPr wrap="square" rtlCol="0">
            <a:spAutoFit/>
          </a:bodyPr>
          <a:lstStyle/>
          <a:p>
            <a:pPr algn="just"/>
            <a:r>
              <a:rPr lang="ru-RU" sz="2000" dirty="0">
                <a:solidFill>
                  <a:schemeClr val="bg1"/>
                </a:solidFill>
                <a:latin typeface="Times New Roman" pitchFamily="18" charset="0"/>
                <a:cs typeface="Times New Roman" pitchFamily="18" charset="0"/>
              </a:rPr>
              <a:t>Мухи откладывают личинки весной, в каких-нибудь отбросах, например, на свалке или в навозе. За один раз муха откладывает около 120 яиц. Из них выводятся личинки. Выживают не все, некоторые становятся жертвами различных животных, например, лягушек. Ученые подсчитали: если бы потомство одной мухи полностью выживало, то за год оно бы могло покрыть всю землю слоем в полтора метра! К счастью, этого не происходит, потому что у мух в природе много врагов.</a:t>
            </a:r>
          </a:p>
        </p:txBody>
      </p:sp>
    </p:spTree>
    <p:extLst>
      <p:ext uri="{BB962C8B-B14F-4D97-AF65-F5344CB8AC3E}">
        <p14:creationId xmlns:p14="http://schemas.microsoft.com/office/powerpoint/2010/main" val="1646311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957" y="1519747"/>
            <a:ext cx="7869237" cy="4424932"/>
          </a:xfrm>
          <a:prstGeom prst="rect">
            <a:avLst/>
          </a:prstGeom>
          <a:ln>
            <a:noFill/>
          </a:ln>
          <a:effectLst>
            <a:softEdge rad="112500"/>
          </a:effectLst>
        </p:spPr>
      </p:pic>
      <p:sp>
        <p:nvSpPr>
          <p:cNvPr id="4" name="Прямоугольник 3"/>
          <p:cNvSpPr/>
          <p:nvPr/>
        </p:nvSpPr>
        <p:spPr>
          <a:xfrm>
            <a:off x="787957" y="0"/>
            <a:ext cx="7568098" cy="1015663"/>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60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rPr>
              <a:t>Как нарисовать муху</a:t>
            </a:r>
            <a:endParaRPr lang="ru-RU" sz="6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2931985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7581" y="1181100"/>
            <a:ext cx="7869237" cy="3898900"/>
          </a:xfrm>
        </p:spPr>
      </p:pic>
      <p:sp>
        <p:nvSpPr>
          <p:cNvPr id="4" name="Прямоугольник 3"/>
          <p:cNvSpPr/>
          <p:nvPr/>
        </p:nvSpPr>
        <p:spPr>
          <a:xfrm>
            <a:off x="1887517" y="0"/>
            <a:ext cx="5368970"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Оригами «Муха»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850900" y="5461000"/>
            <a:ext cx="8102600" cy="1200329"/>
          </a:xfrm>
          <a:prstGeom prst="rect">
            <a:avLst/>
          </a:prstGeom>
          <a:noFill/>
        </p:spPr>
        <p:txBody>
          <a:bodyPr wrap="square" rtlCol="0">
            <a:spAutoFit/>
          </a:bodyPr>
          <a:lstStyle/>
          <a:p>
            <a:pPr algn="just"/>
            <a:r>
              <a:rPr lang="ru-RU" b="1" dirty="0" smtClean="0">
                <a:solidFill>
                  <a:schemeClr val="bg1"/>
                </a:solidFill>
                <a:latin typeface="Times New Roman" pitchFamily="18" charset="0"/>
                <a:cs typeface="Times New Roman" pitchFamily="18" charset="0"/>
              </a:rPr>
              <a:t>Можете сделать вместе с ребёнком оригами. Если постараться, то получится отличная муха! </a:t>
            </a:r>
          </a:p>
          <a:p>
            <a:pPr algn="just"/>
            <a:r>
              <a:rPr lang="ru-RU" b="1" dirty="0" smtClean="0">
                <a:solidFill>
                  <a:schemeClr val="bg1"/>
                </a:solidFill>
                <a:latin typeface="Times New Roman" pitchFamily="18" charset="0"/>
                <a:cs typeface="Times New Roman" pitchFamily="18" charset="0"/>
              </a:rPr>
              <a:t>Для работы лучше подойдёт двухцветная бумага. С ней будут лучше просматриваться детали.</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11518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933731" y="33635"/>
            <a:ext cx="3073342" cy="1015663"/>
          </a:xfrm>
          <a:prstGeom prst="rect">
            <a:avLst/>
          </a:prstGeom>
          <a:noFill/>
        </p:spPr>
        <p:txBody>
          <a:bodyPr wrap="none" lIns="91440" tIns="45720" rIns="91440" bIns="45720">
            <a:spAutoFit/>
          </a:bodyPr>
          <a:lstStyle/>
          <a:p>
            <a:pPr algn="ctr"/>
            <a:r>
              <a:rPr lang="ru-RU" sz="60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комар</a:t>
            </a:r>
            <a:endParaRPr lang="ru-RU" sz="60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9" name="Объект 8"/>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1221" b="96512" l="0" r="95968"/>
                    </a14:imgEffect>
                  </a14:imgLayer>
                </a14:imgProps>
              </a:ext>
              <a:ext uri="{28A0092B-C50C-407E-A947-70E740481C1C}">
                <a14:useLocalDpi xmlns:a14="http://schemas.microsoft.com/office/drawing/2010/main" val="0"/>
              </a:ext>
            </a:extLst>
          </a:blip>
          <a:stretch>
            <a:fillRect/>
          </a:stretch>
        </p:blipFill>
        <p:spPr>
          <a:xfrm>
            <a:off x="5518181" y="3257797"/>
            <a:ext cx="3674859" cy="3185866"/>
          </a:xfrm>
        </p:spPr>
      </p:pic>
      <p:sp>
        <p:nvSpPr>
          <p:cNvPr id="10" name="TextBox 9"/>
          <p:cNvSpPr txBox="1"/>
          <p:nvPr/>
        </p:nvSpPr>
        <p:spPr>
          <a:xfrm>
            <a:off x="368300" y="876300"/>
            <a:ext cx="8585200" cy="2585323"/>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Комар – насекомое серого цвета с двумя крыльями. Голову самцов украшают перистые усики, самок усики гладкие. На нашей планете обитает более двух тысяч видов комаров.</a:t>
            </a:r>
          </a:p>
          <a:p>
            <a:pPr algn="just"/>
            <a:r>
              <a:rPr lang="ru-RU" dirty="0">
                <a:solidFill>
                  <a:schemeClr val="bg1"/>
                </a:solidFill>
                <a:latin typeface="Times New Roman" pitchFamily="18" charset="0"/>
                <a:cs typeface="Times New Roman" pitchFamily="18" charset="0"/>
              </a:rPr>
              <a:t>На голове у комара есть хоботок, которым он протыкает место укуса и пускает под кожу животного ядовитую слюну. Вот почему кожа после укуса зудит и чешется. Обычно активность комаров наступает вечером</a:t>
            </a:r>
            <a:r>
              <a:rPr lang="ru-RU" dirty="0" smtClean="0">
                <a:solidFill>
                  <a:schemeClr val="bg1"/>
                </a:solidFill>
                <a:latin typeface="Times New Roman" pitchFamily="18" charset="0"/>
                <a:cs typeface="Times New Roman" pitchFamily="18" charset="0"/>
              </a:rPr>
              <a:t>.</a:t>
            </a:r>
          </a:p>
          <a:p>
            <a:pPr algn="just"/>
            <a:r>
              <a:rPr lang="ru-RU" dirty="0">
                <a:solidFill>
                  <a:schemeClr val="bg1"/>
                </a:solidFill>
                <a:latin typeface="Times New Roman" pitchFamily="18" charset="0"/>
                <a:cs typeface="Times New Roman" pitchFamily="18" charset="0"/>
              </a:rPr>
              <a:t>Многие думают, что комары пищат, но писк возникает из-за дребезжания комариных крылышек. Дрожанием крылышек они даже могут общаться друг с другом. Обыкновенный комар делает около 500 взмахов крылышек в секунду.</a:t>
            </a:r>
          </a:p>
        </p:txBody>
      </p:sp>
      <p:sp>
        <p:nvSpPr>
          <p:cNvPr id="11" name="TextBox 10"/>
          <p:cNvSpPr txBox="1"/>
          <p:nvPr/>
        </p:nvSpPr>
        <p:spPr>
          <a:xfrm>
            <a:off x="349281" y="3448923"/>
            <a:ext cx="5168900" cy="2585323"/>
          </a:xfrm>
          <a:prstGeom prst="rect">
            <a:avLst/>
          </a:prstGeom>
          <a:noFill/>
        </p:spPr>
        <p:txBody>
          <a:bodyPr wrap="square" rtlCol="0">
            <a:spAutoFit/>
          </a:bodyPr>
          <a:lstStyle/>
          <a:p>
            <a:pPr algn="just"/>
            <a:r>
              <a:rPr lang="ru-RU" dirty="0" smtClean="0">
                <a:solidFill>
                  <a:schemeClr val="bg1"/>
                </a:solidFill>
                <a:latin typeface="Times New Roman" pitchFamily="18" charset="0"/>
                <a:cs typeface="Times New Roman" pitchFamily="18" charset="0"/>
              </a:rPr>
              <a:t>Многие комары, кусая людей, переносят очень опасные болезни. Малярийные комары названы так потому, что переносят возбудителей малярии.</a:t>
            </a:r>
          </a:p>
          <a:p>
            <a:pPr algn="just"/>
            <a:r>
              <a:rPr lang="ru-RU" dirty="0" smtClean="0">
                <a:solidFill>
                  <a:schemeClr val="bg1"/>
                </a:solidFill>
                <a:latin typeface="Times New Roman" pitchFamily="18" charset="0"/>
                <a:cs typeface="Times New Roman" pitchFamily="18" charset="0"/>
              </a:rPr>
              <a:t>Людям в борьбе с комарами помогают животные. Самые известные охотники на комаров – лягушки и жабы. Не прочь закусить комариком и птицы: трясогузки, синицы, воробьи. Есть враги у комаров и среди насекомых. Самый грозный среди них – стрекоза.</a:t>
            </a:r>
            <a:endParaRPr lang="ru-RU"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19716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t="16526" b="18020"/>
          <a:stretch/>
        </p:blipFill>
        <p:spPr>
          <a:xfrm>
            <a:off x="1312338" y="3492420"/>
            <a:ext cx="6519333" cy="3200401"/>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808827" y="0"/>
            <a:ext cx="752635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rPr>
              <a:t>Как появляются комары</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endParaRPr>
          </a:p>
        </p:txBody>
      </p:sp>
      <p:sp>
        <p:nvSpPr>
          <p:cNvPr id="6" name="TextBox 5"/>
          <p:cNvSpPr txBox="1"/>
          <p:nvPr/>
        </p:nvSpPr>
        <p:spPr>
          <a:xfrm>
            <a:off x="654055" y="937875"/>
            <a:ext cx="8216900" cy="2554545"/>
          </a:xfrm>
          <a:prstGeom prst="rect">
            <a:avLst/>
          </a:prstGeom>
          <a:noFill/>
        </p:spPr>
        <p:txBody>
          <a:bodyPr wrap="square" rtlCol="0">
            <a:spAutoFit/>
          </a:bodyPr>
          <a:lstStyle/>
          <a:p>
            <a:pPr algn="just"/>
            <a:r>
              <a:rPr lang="ru-RU" sz="2000" b="1" dirty="0">
                <a:solidFill>
                  <a:schemeClr val="bg1"/>
                </a:solidFill>
                <a:latin typeface="Times New Roman" pitchFamily="18" charset="0"/>
                <a:cs typeface="Times New Roman" pitchFamily="18" charset="0"/>
              </a:rPr>
              <a:t>Людей кусают только самки-комары, самцы же пьют сладкий цветочный нектар и сок растений. Хоботок у них слишком тонкий, им нельзя проткнуть кожу. Кровь нужна самкам для развития яиц. За один раз самка выпивает столько крови, сколько превышает ее массу в 5–6 раз. Насытившись, самка летит откладывать яйца. Комары очень быстро размножаются. За раз </a:t>
            </a:r>
            <a:r>
              <a:rPr lang="ru-RU" sz="2000" b="1" dirty="0" err="1">
                <a:solidFill>
                  <a:schemeClr val="bg1"/>
                </a:solidFill>
                <a:latin typeface="Times New Roman" pitchFamily="18" charset="0"/>
                <a:cs typeface="Times New Roman" pitchFamily="18" charset="0"/>
              </a:rPr>
              <a:t>комариха</a:t>
            </a:r>
            <a:r>
              <a:rPr lang="ru-RU" sz="2000" b="1" dirty="0">
                <a:solidFill>
                  <a:schemeClr val="bg1"/>
                </a:solidFill>
                <a:latin typeface="Times New Roman" pitchFamily="18" charset="0"/>
                <a:cs typeface="Times New Roman" pitchFamily="18" charset="0"/>
              </a:rPr>
              <a:t> может отложить около 350 яиц. Через две недели из них появляются личинки.</a:t>
            </a:r>
          </a:p>
        </p:txBody>
      </p:sp>
    </p:spTree>
    <p:extLst>
      <p:ext uri="{BB962C8B-B14F-4D97-AF65-F5344CB8AC3E}">
        <p14:creationId xmlns:p14="http://schemas.microsoft.com/office/powerpoint/2010/main" val="627027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b="14902"/>
          <a:stretch/>
        </p:blipFill>
        <p:spPr>
          <a:xfrm>
            <a:off x="1844821" y="1122363"/>
            <a:ext cx="5454368" cy="4935537"/>
          </a:xfrm>
        </p:spPr>
      </p:pic>
      <p:sp>
        <p:nvSpPr>
          <p:cNvPr id="4" name="Прямоугольник 3"/>
          <p:cNvSpPr/>
          <p:nvPr/>
        </p:nvSpPr>
        <p:spPr>
          <a:xfrm>
            <a:off x="767502" y="0"/>
            <a:ext cx="760900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Как нарисовать комара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
        <p:nvSpPr>
          <p:cNvPr id="6" name="TextBox 5"/>
          <p:cNvSpPr txBox="1"/>
          <p:nvPr/>
        </p:nvSpPr>
        <p:spPr>
          <a:xfrm>
            <a:off x="1739900" y="6311900"/>
            <a:ext cx="7543800" cy="369332"/>
          </a:xfrm>
          <a:prstGeom prst="rect">
            <a:avLst/>
          </a:prstGeom>
          <a:noFill/>
        </p:spPr>
        <p:txBody>
          <a:bodyPr wrap="square" rtlCol="0">
            <a:spAutoFit/>
          </a:bodyPr>
          <a:lstStyle/>
          <a:p>
            <a:r>
              <a:rPr lang="ru-RU" b="1" dirty="0" smtClean="0">
                <a:solidFill>
                  <a:schemeClr val="bg1"/>
                </a:solidFill>
                <a:latin typeface="Times New Roman" pitchFamily="18" charset="0"/>
                <a:cs typeface="Times New Roman" pitchFamily="18" charset="0"/>
              </a:rPr>
              <a:t>Учимся рисовать комара и закрепляем информацию.</a:t>
            </a:r>
            <a:endParaRPr lang="ru-RU"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4857157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BEBA8EAE-BF5A-486C-A8C5-ECC9F3942E4B}">
                <a14:imgProps xmlns:a14="http://schemas.microsoft.com/office/drawing/2010/main">
                  <a14:imgLayer r:embed="rId3">
                    <a14:imgEffect>
                      <a14:backgroundRemoval t="9763" b="87731" l="0" r="95667"/>
                    </a14:imgEffect>
                  </a14:imgLayer>
                </a14:imgProps>
              </a:ext>
              <a:ext uri="{28A0092B-C50C-407E-A947-70E740481C1C}">
                <a14:useLocalDpi xmlns:a14="http://schemas.microsoft.com/office/drawing/2010/main" val="0"/>
              </a:ext>
            </a:extLst>
          </a:blip>
          <a:stretch>
            <a:fillRect/>
          </a:stretch>
        </p:blipFill>
        <p:spPr>
          <a:xfrm rot="20659630">
            <a:off x="-267815" y="1136393"/>
            <a:ext cx="4382285" cy="2768143"/>
          </a:xfrm>
        </p:spPr>
      </p:pic>
      <p:sp>
        <p:nvSpPr>
          <p:cNvPr id="4" name="Прямоугольник 3"/>
          <p:cNvSpPr/>
          <p:nvPr/>
        </p:nvSpPr>
        <p:spPr>
          <a:xfrm>
            <a:off x="2750253" y="8235"/>
            <a:ext cx="3643498"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муравей</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3834701" y="1109801"/>
            <a:ext cx="5118100" cy="3477875"/>
          </a:xfrm>
          <a:prstGeom prst="rect">
            <a:avLst/>
          </a:prstGeom>
          <a:noFill/>
        </p:spPr>
        <p:txBody>
          <a:bodyPr wrap="square" rtlCol="0">
            <a:spAutoFit/>
          </a:bodyPr>
          <a:lstStyle/>
          <a:p>
            <a:pPr algn="just"/>
            <a:r>
              <a:rPr lang="ru-RU" sz="2000" b="1" dirty="0">
                <a:solidFill>
                  <a:schemeClr val="bg1"/>
                </a:solidFill>
                <a:latin typeface="Times New Roman" pitchFamily="18" charset="0"/>
                <a:cs typeface="Times New Roman" pitchFamily="18" charset="0"/>
              </a:rPr>
              <a:t>Муравьи относятся к общественным насекомым. Они живут семьями в больших муравейниках. Брюшко муравьев соединяется с грудью при помощи тонкого стебелька. Они имеют хорошо развитые верхние челюсти, которыми пользуются как для размельчения пищи, так и для защиты от врагов. У самок и рабочих муравьев есть жало и ядовитые железы, выделяющие муравьиную кислоту.</a:t>
            </a:r>
          </a:p>
        </p:txBody>
      </p:sp>
      <p:sp>
        <p:nvSpPr>
          <p:cNvPr id="7" name="TextBox 6"/>
          <p:cNvSpPr txBox="1"/>
          <p:nvPr/>
        </p:nvSpPr>
        <p:spPr>
          <a:xfrm>
            <a:off x="685800" y="4445000"/>
            <a:ext cx="8267700" cy="2246769"/>
          </a:xfrm>
          <a:prstGeom prst="rect">
            <a:avLst/>
          </a:prstGeom>
          <a:noFill/>
        </p:spPr>
        <p:txBody>
          <a:bodyPr wrap="square" rtlCol="0">
            <a:spAutoFit/>
          </a:bodyPr>
          <a:lstStyle/>
          <a:p>
            <a:pPr algn="just"/>
            <a:r>
              <a:rPr lang="ru-RU" sz="2000" b="1" dirty="0">
                <a:solidFill>
                  <a:schemeClr val="bg1"/>
                </a:solidFill>
                <a:latin typeface="Times New Roman" pitchFamily="18" charset="0"/>
                <a:cs typeface="Times New Roman" pitchFamily="18" charset="0"/>
              </a:rPr>
              <a:t>Муравьи едят все, но особенно любят сладкое. Они даже специально разводят тлей, защищают их от хищников. Тли для них – как дойные коровы, которые снабжают муравьев сладким сахаристым соком.</a:t>
            </a:r>
          </a:p>
          <a:p>
            <a:pPr algn="just"/>
            <a:r>
              <a:rPr lang="ru-RU" sz="2000" b="1" dirty="0">
                <a:solidFill>
                  <a:schemeClr val="bg1"/>
                </a:solidFill>
                <a:latin typeface="Times New Roman" pitchFamily="18" charset="0"/>
                <a:cs typeface="Times New Roman" pitchFamily="18" charset="0"/>
              </a:rPr>
              <a:t>На сегодняшний день известно около 10 тысяч видов муравьев. Распространены они на всех континентах, кроме Антарктиды, особенно многочисленны в тропиках. В России обитает более 200 видов, около половины из них – в лесах.</a:t>
            </a:r>
          </a:p>
        </p:txBody>
      </p:sp>
    </p:spTree>
    <p:extLst>
      <p:ext uri="{BB962C8B-B14F-4D97-AF65-F5344CB8AC3E}">
        <p14:creationId xmlns:p14="http://schemas.microsoft.com/office/powerpoint/2010/main" val="2882244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899" y="1066800"/>
            <a:ext cx="5372101" cy="3436679"/>
          </a:xfrm>
        </p:spPr>
      </p:pic>
      <p:sp>
        <p:nvSpPr>
          <p:cNvPr id="5" name="Прямоугольник 4"/>
          <p:cNvSpPr/>
          <p:nvPr/>
        </p:nvSpPr>
        <p:spPr>
          <a:xfrm>
            <a:off x="334243" y="0"/>
            <a:ext cx="8475525"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Что внутри муравейника?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
        <p:nvSpPr>
          <p:cNvPr id="7" name="TextBox 6"/>
          <p:cNvSpPr txBox="1"/>
          <p:nvPr/>
        </p:nvSpPr>
        <p:spPr>
          <a:xfrm>
            <a:off x="528774" y="4549676"/>
            <a:ext cx="8475525" cy="2308324"/>
          </a:xfrm>
          <a:prstGeom prst="rect">
            <a:avLst/>
          </a:prstGeom>
          <a:noFill/>
        </p:spPr>
        <p:txBody>
          <a:bodyPr wrap="square" rtlCol="0">
            <a:spAutoFit/>
          </a:bodyPr>
          <a:lstStyle/>
          <a:p>
            <a:pPr algn="just"/>
            <a:r>
              <a:rPr lang="ru-RU" dirty="0" smtClean="0">
                <a:solidFill>
                  <a:schemeClr val="bg1"/>
                </a:solidFill>
                <a:latin typeface="Times New Roman" pitchFamily="18" charset="0"/>
                <a:cs typeface="Times New Roman" pitchFamily="18" charset="0"/>
              </a:rPr>
              <a:t>В </a:t>
            </a:r>
            <a:r>
              <a:rPr lang="ru-RU" dirty="0">
                <a:solidFill>
                  <a:schemeClr val="bg1"/>
                </a:solidFill>
                <a:latin typeface="Times New Roman" pitchFamily="18" charset="0"/>
                <a:cs typeface="Times New Roman" pitchFamily="18" charset="0"/>
              </a:rPr>
              <a:t>одном муравейнике может быть от нескольких сотен до десятков тысяч особей. В теплое время года, обычно раз в году, в семье происходит массовое появление крылатых самцов и самок. Самцы вскоре погибают, а самки сбрасывают крылья и приступают к основанию нового гнезда, в котором откладывают первую партию яиц. Вылупившихся личинок самка выкармливает питательными выделениями слюнных желез. Личинки превращаются в куколок, затем из них выходят рабочие особи, которые начинают расширять гнездо, берут на себя охрану семьи и выкармливание новых личинок. </a:t>
            </a:r>
          </a:p>
        </p:txBody>
      </p:sp>
      <p:sp>
        <p:nvSpPr>
          <p:cNvPr id="8" name="TextBox 7"/>
          <p:cNvSpPr txBox="1"/>
          <p:nvPr/>
        </p:nvSpPr>
        <p:spPr>
          <a:xfrm>
            <a:off x="5778500" y="809030"/>
            <a:ext cx="3225798" cy="3693319"/>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Семьи муравьев состоят из каст, каждая из которых выполняет свои функции. Основную массу семьи составляют рабочие особи. Они выполняют все необходимые работы в гнезде: строят и чистят его, добывают пищу, заботятся о потомстве, защищают гнездо от врагов. </a:t>
            </a:r>
            <a:r>
              <a:rPr lang="ru-RU" dirty="0" smtClean="0">
                <a:solidFill>
                  <a:schemeClr val="bg1"/>
                </a:solidFill>
                <a:latin typeface="Times New Roman" pitchFamily="18" charset="0"/>
                <a:cs typeface="Times New Roman" pitchFamily="18" charset="0"/>
              </a:rPr>
              <a:t>Вся </a:t>
            </a:r>
            <a:r>
              <a:rPr lang="ru-RU" dirty="0">
                <a:solidFill>
                  <a:schemeClr val="bg1"/>
                </a:solidFill>
                <a:latin typeface="Times New Roman" pitchFamily="18" charset="0"/>
                <a:cs typeface="Times New Roman" pitchFamily="18" charset="0"/>
              </a:rPr>
              <a:t>семья производится одной размножающейся самкой-основательницей.</a:t>
            </a:r>
          </a:p>
        </p:txBody>
      </p:sp>
    </p:spTree>
    <p:extLst>
      <p:ext uri="{BB962C8B-B14F-4D97-AF65-F5344CB8AC3E}">
        <p14:creationId xmlns:p14="http://schemas.microsoft.com/office/powerpoint/2010/main" val="15118219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46421"/>
          <a:stretch/>
        </p:blipFill>
        <p:spPr>
          <a:xfrm>
            <a:off x="1841500" y="1169987"/>
            <a:ext cx="5776119" cy="5136751"/>
          </a:xfrm>
        </p:spPr>
      </p:pic>
      <p:sp>
        <p:nvSpPr>
          <p:cNvPr id="4" name="Прямоугольник 3"/>
          <p:cNvSpPr/>
          <p:nvPr/>
        </p:nvSpPr>
        <p:spPr>
          <a:xfrm>
            <a:off x="569628" y="-4465"/>
            <a:ext cx="8004756"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rPr>
              <a:t>Как нарисовать муравья</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32076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7902" t="6917" r="8691" b="1656"/>
          <a:stretch/>
        </p:blipFill>
        <p:spPr>
          <a:xfrm>
            <a:off x="1130302" y="1054100"/>
            <a:ext cx="4020848" cy="563879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629418" y="33635"/>
            <a:ext cx="7885172"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rPr>
              <a:t>Аппликация «Муравей»</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latin typeface="Times New Roman" pitchFamily="18" charset="0"/>
              <a:cs typeface="Times New Roman" pitchFamily="18" charset="0"/>
            </a:endParaRPr>
          </a:p>
        </p:txBody>
      </p:sp>
      <p:sp>
        <p:nvSpPr>
          <p:cNvPr id="6" name="TextBox 5"/>
          <p:cNvSpPr txBox="1"/>
          <p:nvPr/>
        </p:nvSpPr>
        <p:spPr>
          <a:xfrm>
            <a:off x="5613400" y="1600200"/>
            <a:ext cx="3187700" cy="2246769"/>
          </a:xfrm>
          <a:prstGeom prst="rect">
            <a:avLst/>
          </a:prstGeom>
          <a:noFill/>
        </p:spPr>
        <p:txBody>
          <a:bodyPr wrap="square" rtlCol="0">
            <a:spAutoFit/>
          </a:bodyPr>
          <a:lstStyle/>
          <a:p>
            <a:pPr algn="just"/>
            <a:r>
              <a:rPr lang="ru-RU" sz="2000" b="1" dirty="0" smtClean="0">
                <a:solidFill>
                  <a:schemeClr val="bg1"/>
                </a:solidFill>
                <a:latin typeface="Times New Roman" pitchFamily="18" charset="0"/>
                <a:cs typeface="Times New Roman" pitchFamily="18" charset="0"/>
              </a:rPr>
              <a:t>Делая поделку или рисуя рисунок не забывайте всё время повторять новую информацию. Так она лучше закрепится в памяти ребёнка.</a:t>
            </a:r>
          </a:p>
          <a:p>
            <a:pPr algn="just"/>
            <a:r>
              <a:rPr lang="ru-RU" sz="2000" b="1" dirty="0" smtClean="0">
                <a:solidFill>
                  <a:schemeClr val="bg1"/>
                </a:solidFill>
                <a:latin typeface="Times New Roman" pitchFamily="18" charset="0"/>
                <a:cs typeface="Times New Roman" pitchFamily="18" charset="0"/>
              </a:rPr>
              <a:t>Творите с пользой!</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0975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707" y="321173"/>
            <a:ext cx="2459052" cy="2459052"/>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458309" y="164123"/>
            <a:ext cx="5462954" cy="2616101"/>
          </a:xfrm>
          <a:prstGeom prst="rect">
            <a:avLst/>
          </a:prstGeom>
          <a:noFill/>
        </p:spPr>
        <p:txBody>
          <a:bodyPr wrap="square" rtlCol="0">
            <a:spAutoFit/>
          </a:bodyPr>
          <a:lstStyle/>
          <a:p>
            <a:pPr algn="ctr"/>
            <a:r>
              <a:rPr lang="ru-RU" sz="2000" b="1" dirty="0" smtClean="0">
                <a:solidFill>
                  <a:srgbClr val="FFFF00"/>
                </a:solidFill>
                <a:latin typeface="Times New Roman" pitchFamily="18" charset="0"/>
                <a:cs typeface="Times New Roman" pitchFamily="18" charset="0"/>
              </a:rPr>
              <a:t>Внешний вид бабочек.</a:t>
            </a:r>
            <a:endParaRPr lang="ru-RU" sz="2000" b="1" dirty="0" smtClean="0">
              <a:solidFill>
                <a:schemeClr val="bg1"/>
              </a:solidFill>
              <a:latin typeface="Times New Roman" pitchFamily="18" charset="0"/>
              <a:cs typeface="Times New Roman" pitchFamily="18" charset="0"/>
            </a:endParaRPr>
          </a:p>
          <a:p>
            <a:pPr algn="just"/>
            <a:r>
              <a:rPr lang="ru-RU" sz="1600" dirty="0" smtClean="0">
                <a:solidFill>
                  <a:schemeClr val="bg1"/>
                </a:solidFill>
                <a:latin typeface="Times New Roman" pitchFamily="18" charset="0"/>
                <a:cs typeface="Times New Roman" pitchFamily="18" charset="0"/>
              </a:rPr>
              <a:t>У </a:t>
            </a:r>
            <a:r>
              <a:rPr lang="ru-RU" sz="1600" dirty="0">
                <a:solidFill>
                  <a:schemeClr val="bg1"/>
                </a:solidFill>
                <a:latin typeface="Times New Roman" pitchFamily="18" charset="0"/>
                <a:cs typeface="Times New Roman" pitchFamily="18" charset="0"/>
              </a:rPr>
              <a:t>бабочки есть голова, туловище, крылья, покрытые чешуйками. Чешуйки преломляют свет, переливаясь как радуга, образуя красивый узор. Б</a:t>
            </a:r>
            <a:r>
              <a:rPr lang="ru-RU" sz="1600" dirty="0" smtClean="0">
                <a:solidFill>
                  <a:schemeClr val="bg1"/>
                </a:solidFill>
                <a:latin typeface="Times New Roman" pitchFamily="18" charset="0"/>
                <a:cs typeface="Times New Roman" pitchFamily="18" charset="0"/>
              </a:rPr>
              <a:t>абочек  </a:t>
            </a:r>
            <a:r>
              <a:rPr lang="ru-RU" sz="1600" dirty="0">
                <a:solidFill>
                  <a:schemeClr val="bg1"/>
                </a:solidFill>
                <a:latin typeface="Times New Roman" pitchFamily="18" charset="0"/>
                <a:cs typeface="Times New Roman" pitchFamily="18" charset="0"/>
              </a:rPr>
              <a:t>нельзя ловить и трогать за крылышки. Можно стереть краску. </a:t>
            </a:r>
          </a:p>
          <a:p>
            <a:pPr algn="just"/>
            <a:r>
              <a:rPr lang="ru-RU" sz="1600" dirty="0">
                <a:solidFill>
                  <a:schemeClr val="bg1"/>
                </a:solidFill>
                <a:latin typeface="Times New Roman" pitchFamily="18" charset="0"/>
                <a:cs typeface="Times New Roman" pitchFamily="18" charset="0"/>
              </a:rPr>
              <a:t>У бабочки есть усики и хоботок, свернутый в спираль. Когда бабочка садится на цветок, она разворачивает свой хоботок, опускает его внутрь цветка и пьет нектар.  Если  бабочка летает с цветка на цветок, она переносит пыльцу и на опыленных растениях будет больше семян.</a:t>
            </a:r>
          </a:p>
        </p:txBody>
      </p:sp>
      <p:pic>
        <p:nvPicPr>
          <p:cNvPr id="10" name="Рисунок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0301" y="3188676"/>
            <a:ext cx="2880962" cy="2919411"/>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199293" y="2885733"/>
            <a:ext cx="5756030" cy="3877985"/>
          </a:xfrm>
          <a:prstGeom prst="rect">
            <a:avLst/>
          </a:prstGeom>
          <a:noFill/>
        </p:spPr>
        <p:txBody>
          <a:bodyPr wrap="square" rtlCol="0">
            <a:spAutoFit/>
          </a:bodyPr>
          <a:lstStyle/>
          <a:p>
            <a:pPr algn="ctr"/>
            <a:r>
              <a:rPr lang="ru-RU" sz="2000" b="1" dirty="0">
                <a:solidFill>
                  <a:srgbClr val="FFFF00"/>
                </a:solidFill>
              </a:rPr>
              <a:t>Жизненный цикл </a:t>
            </a:r>
            <a:r>
              <a:rPr lang="ru-RU" sz="2000" b="1" dirty="0" smtClean="0">
                <a:solidFill>
                  <a:srgbClr val="FFFF00"/>
                </a:solidFill>
              </a:rPr>
              <a:t>бабочки.</a:t>
            </a:r>
          </a:p>
          <a:p>
            <a:pPr algn="just"/>
            <a:r>
              <a:rPr lang="ru-RU" sz="1600" dirty="0">
                <a:solidFill>
                  <a:schemeClr val="bg1"/>
                </a:solidFill>
                <a:latin typeface="Times New Roman" pitchFamily="18" charset="0"/>
                <a:cs typeface="Times New Roman" pitchFamily="18" charset="0"/>
              </a:rPr>
              <a:t>Бабочки-насекомые с полным превращением. Жизненный цикл состоит из 4-х стадий. Яйцо-личинка( гусеница)-куколка и взрослая бабочка.</a:t>
            </a:r>
          </a:p>
          <a:p>
            <a:pPr algn="just"/>
            <a:r>
              <a:rPr lang="ru-RU" sz="1600" dirty="0">
                <a:solidFill>
                  <a:schemeClr val="bg1"/>
                </a:solidFill>
                <a:latin typeface="Times New Roman" pitchFamily="18" charset="0"/>
                <a:cs typeface="Times New Roman" pitchFamily="18" charset="0"/>
              </a:rPr>
              <a:t>Бабочка откладывает яйца, из которых потом появляются гусеницы. Они малопривлекательны, активно поедают листья растений, быстро растут. Этим самым наносят вред растениям. Гусеницы бывают разного цветы, окраски, одни гладкие, другие с волосками. Когда фаза гусеницы заканчивается, она превращается в куколку. Куколка обычно коричневая, неподвижная. Стадия куколки длится от нескольких дней до нескольких лет. А потом  куколка лопается и из нее выходит бабочка. Она вначале сидит и сушит свои крылышки. А потом начинает летать. Вот такое превращение у бабочки.</a:t>
            </a:r>
            <a:endParaRPr lang="ru-RU" sz="1600" dirty="0" smtClean="0">
              <a:solidFill>
                <a:schemeClr val="bg1"/>
              </a:solidFill>
              <a:latin typeface="Times New Roman" pitchFamily="18" charset="0"/>
              <a:cs typeface="Times New Roman" pitchFamily="18" charset="0"/>
            </a:endParaRPr>
          </a:p>
          <a:p>
            <a:pPr algn="ctr"/>
            <a:endParaRPr lang="ru-RU" dirty="0"/>
          </a:p>
        </p:txBody>
      </p:sp>
    </p:spTree>
    <p:extLst>
      <p:ext uri="{BB962C8B-B14F-4D97-AF65-F5344CB8AC3E}">
        <p14:creationId xmlns:p14="http://schemas.microsoft.com/office/powerpoint/2010/main" val="1292935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689" b="89762" l="143" r="99571"/>
                    </a14:imgEffect>
                  </a14:imgLayer>
                </a14:imgProps>
              </a:ext>
              <a:ext uri="{28A0092B-C50C-407E-A947-70E740481C1C}">
                <a14:useLocalDpi xmlns:a14="http://schemas.microsoft.com/office/drawing/2010/main" val="0"/>
              </a:ext>
            </a:extLst>
          </a:blip>
          <a:stretch>
            <a:fillRect/>
          </a:stretch>
        </p:blipFill>
        <p:spPr>
          <a:xfrm>
            <a:off x="-176028" y="4173247"/>
            <a:ext cx="3848099" cy="3007015"/>
          </a:xfrm>
        </p:spPr>
      </p:pic>
      <p:sp>
        <p:nvSpPr>
          <p:cNvPr id="4" name="Прямоугольник 3"/>
          <p:cNvSpPr/>
          <p:nvPr/>
        </p:nvSpPr>
        <p:spPr>
          <a:xfrm>
            <a:off x="2351271" y="0"/>
            <a:ext cx="4085862"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Кузнечик</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6" name="TextBox 5"/>
          <p:cNvSpPr txBox="1"/>
          <p:nvPr/>
        </p:nvSpPr>
        <p:spPr>
          <a:xfrm>
            <a:off x="127000" y="825500"/>
            <a:ext cx="8928100" cy="3693319"/>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Среди высоких буйных трав спрятались кузнечики. Они стрекочут так весело и звонко, словно играют на маленьких скрипочках.</a:t>
            </a:r>
          </a:p>
          <a:p>
            <a:pPr algn="just"/>
            <a:r>
              <a:rPr lang="ru-RU" dirty="0">
                <a:solidFill>
                  <a:schemeClr val="bg1"/>
                </a:solidFill>
                <a:latin typeface="Times New Roman" pitchFamily="18" charset="0"/>
                <a:cs typeface="Times New Roman" pitchFamily="18" charset="0"/>
              </a:rPr>
              <a:t>Заметить поющего кузнечика в густых зарослях нелегко: ведь он такой же зеленый, как листья и стебли </a:t>
            </a:r>
            <a:r>
              <a:rPr lang="ru-RU" dirty="0" smtClean="0">
                <a:solidFill>
                  <a:schemeClr val="bg1"/>
                </a:solidFill>
                <a:latin typeface="Times New Roman" pitchFamily="18" charset="0"/>
                <a:cs typeface="Times New Roman" pitchFamily="18" charset="0"/>
              </a:rPr>
              <a:t>растений. У </a:t>
            </a:r>
            <a:r>
              <a:rPr lang="ru-RU" dirty="0">
                <a:solidFill>
                  <a:schemeClr val="bg1"/>
                </a:solidFill>
                <a:latin typeface="Times New Roman" pitchFamily="18" charset="0"/>
                <a:cs typeface="Times New Roman" pitchFamily="18" charset="0"/>
              </a:rPr>
              <a:t>него стройное тело, очень длинные усики и мощные ноги</a:t>
            </a:r>
            <a:r>
              <a:rPr lang="ru-RU" dirty="0" smtClean="0">
                <a:solidFill>
                  <a:schemeClr val="bg1"/>
                </a:solidFill>
                <a:latin typeface="Times New Roman" pitchFamily="18" charset="0"/>
                <a:cs typeface="Times New Roman" pitchFamily="18" charset="0"/>
              </a:rPr>
              <a:t>.</a:t>
            </a:r>
          </a:p>
          <a:p>
            <a:pPr algn="just"/>
            <a:r>
              <a:rPr lang="ru-RU" dirty="0" smtClean="0">
                <a:solidFill>
                  <a:schemeClr val="bg1"/>
                </a:solidFill>
                <a:latin typeface="Times New Roman" pitchFamily="18" charset="0"/>
                <a:cs typeface="Times New Roman" pitchFamily="18" charset="0"/>
              </a:rPr>
              <a:t>Уши у кузнечика находятся на </a:t>
            </a:r>
            <a:r>
              <a:rPr lang="ru-RU" dirty="0">
                <a:solidFill>
                  <a:schemeClr val="bg1"/>
                </a:solidFill>
                <a:latin typeface="Times New Roman" pitchFamily="18" charset="0"/>
                <a:cs typeface="Times New Roman" pitchFamily="18" charset="0"/>
              </a:rPr>
              <a:t>ногах! Тонкая щель на голенях передних ноги есть уши </a:t>
            </a:r>
            <a:r>
              <a:rPr lang="ru-RU" dirty="0" smtClean="0">
                <a:solidFill>
                  <a:schemeClr val="bg1"/>
                </a:solidFill>
                <a:latin typeface="Times New Roman" pitchFamily="18" charset="0"/>
                <a:cs typeface="Times New Roman" pitchFamily="18" charset="0"/>
              </a:rPr>
              <a:t>кузнечиков. А </a:t>
            </a:r>
            <a:r>
              <a:rPr lang="ru-RU" dirty="0">
                <a:solidFill>
                  <a:schemeClr val="bg1"/>
                </a:solidFill>
                <a:latin typeface="Times New Roman" pitchFamily="18" charset="0"/>
                <a:cs typeface="Times New Roman" pitchFamily="18" charset="0"/>
              </a:rPr>
              <a:t>вот «поют» кузнечики с помощью крыльев. На основании правого подкрылка у кузнечика есть маленькое «зеркальце» — прозрачная пластинка в рамке из толстой жилки, на левом подкрылке — тоже пластиночка, только непрозрачная, матовая. Окружающая ее жилка снабжена зубчиками и играет роль «смычка». Кузнечик трет одно крыло о другое и слышится стрекотание. Кузнечики любят жить в зарослях травы, густых кустарниках или на каменистых </a:t>
            </a:r>
            <a:r>
              <a:rPr lang="ru-RU" dirty="0" smtClean="0">
                <a:solidFill>
                  <a:schemeClr val="bg1"/>
                </a:solidFill>
                <a:latin typeface="Times New Roman" pitchFamily="18" charset="0"/>
                <a:cs typeface="Times New Roman" pitchFamily="18" charset="0"/>
              </a:rPr>
              <a:t>осыпях. Они </a:t>
            </a:r>
            <a:r>
              <a:rPr lang="ru-RU" dirty="0">
                <a:solidFill>
                  <a:schemeClr val="bg1"/>
                </a:solidFill>
                <a:latin typeface="Times New Roman" pitchFamily="18" charset="0"/>
                <a:cs typeface="Times New Roman" pitchFamily="18" charset="0"/>
              </a:rPr>
              <a:t>питаются соком растений, нектаром цветов, насекомыми. Да, да, кузнечики — хищники! Они могут с аппетитом закусить неосторожной бабочкой, мухой или вкусной личинкой.</a:t>
            </a:r>
          </a:p>
        </p:txBody>
      </p:sp>
      <p:sp>
        <p:nvSpPr>
          <p:cNvPr id="7" name="TextBox 6"/>
          <p:cNvSpPr txBox="1"/>
          <p:nvPr/>
        </p:nvSpPr>
        <p:spPr>
          <a:xfrm>
            <a:off x="3644900" y="4404519"/>
            <a:ext cx="5143500" cy="2031325"/>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В природе у кузнечиков немало врагов. Охотятся за ними и птицы, и ловкие красавицы-лисоньки, и даже неутомимые охотники — лесные муравьи могут, навалившись всем муравейником, его поймать.</a:t>
            </a:r>
          </a:p>
          <a:p>
            <a:pPr algn="just"/>
            <a:r>
              <a:rPr lang="ru-RU" dirty="0">
                <a:solidFill>
                  <a:schemeClr val="bg1"/>
                </a:solidFill>
                <a:latin typeface="Times New Roman" pitchFamily="18" charset="0"/>
                <a:cs typeface="Times New Roman" pitchFamily="18" charset="0"/>
              </a:rPr>
              <a:t>От врагов кузнечики спасаются благодаря защитной окраске и своей ловкости.</a:t>
            </a:r>
          </a:p>
        </p:txBody>
      </p:sp>
    </p:spTree>
    <p:extLst>
      <p:ext uri="{BB962C8B-B14F-4D97-AF65-F5344CB8AC3E}">
        <p14:creationId xmlns:p14="http://schemas.microsoft.com/office/powerpoint/2010/main" val="12568183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45458" y="923330"/>
            <a:ext cx="8282641" cy="4889709"/>
          </a:xfrm>
        </p:spPr>
        <p:txBody>
          <a:bodyPr>
            <a:normAutofit/>
          </a:bodyPr>
          <a:lstStyle/>
          <a:p>
            <a:pPr marL="0" indent="0" algn="just" fontAlgn="base">
              <a:lnSpc>
                <a:spcPct val="100000"/>
              </a:lnSpc>
              <a:spcBef>
                <a:spcPts val="0"/>
              </a:spcBef>
              <a:buNone/>
            </a:pPr>
            <a:r>
              <a:rPr lang="ru-RU" sz="1900" b="1" dirty="0" smtClean="0">
                <a:solidFill>
                  <a:schemeClr val="bg1"/>
                </a:solidFill>
                <a:latin typeface="Times New Roman" pitchFamily="18" charset="0"/>
                <a:cs typeface="Times New Roman" pitchFamily="18" charset="0"/>
              </a:rPr>
              <a:t>Самка </a:t>
            </a:r>
            <a:r>
              <a:rPr lang="ru-RU" sz="1900" b="1" dirty="0">
                <a:solidFill>
                  <a:schemeClr val="bg1"/>
                </a:solidFill>
                <a:latin typeface="Times New Roman" pitchFamily="18" charset="0"/>
                <a:cs typeface="Times New Roman" pitchFamily="18" charset="0"/>
              </a:rPr>
              <a:t>делает кладку. Кладка может содержать от 100 до 1000 яиц. Найти такие кладки можно везде- в земле, на ветках и стеблях травы и растений, в трещинах коры, самки откладывают яйца в любом подходящем месте. Позже из яиц появляются личинки. У большинства видов они напоминают обычного кузнечика, только очень </a:t>
            </a:r>
            <a:r>
              <a:rPr lang="ru-RU" sz="1900" b="1" dirty="0" smtClean="0">
                <a:solidFill>
                  <a:schemeClr val="bg1"/>
                </a:solidFill>
                <a:latin typeface="Times New Roman" pitchFamily="18" charset="0"/>
                <a:cs typeface="Times New Roman" pitchFamily="18" charset="0"/>
              </a:rPr>
              <a:t>маленького.</a:t>
            </a:r>
          </a:p>
          <a:p>
            <a:pPr marL="0" indent="0" algn="just" fontAlgn="base">
              <a:lnSpc>
                <a:spcPct val="100000"/>
              </a:lnSpc>
              <a:spcBef>
                <a:spcPts val="0"/>
              </a:spcBef>
              <a:buNone/>
            </a:pPr>
            <a:r>
              <a:rPr lang="ru-RU" sz="1900" b="1" dirty="0" smtClean="0">
                <a:solidFill>
                  <a:schemeClr val="bg1"/>
                </a:solidFill>
                <a:latin typeface="Times New Roman" pitchFamily="18" charset="0"/>
                <a:cs typeface="Times New Roman" pitchFamily="18" charset="0"/>
              </a:rPr>
              <a:t>Но </a:t>
            </a:r>
            <a:r>
              <a:rPr lang="ru-RU" sz="1900" b="1" dirty="0">
                <a:solidFill>
                  <a:schemeClr val="bg1"/>
                </a:solidFill>
                <a:latin typeface="Times New Roman" pitchFamily="18" charset="0"/>
                <a:cs typeface="Times New Roman" pitchFamily="18" charset="0"/>
              </a:rPr>
              <a:t>она растет и развивается, а вместе с этим происходит и линька. Линяет будущий кузнечик от 4 до 8 раз. На стадиях линьки у личинок появляются крылья, которыми они станут пользоваться во время полетов. Когда пройдет последняя линька, кузнечик некоторое время ждет, когда крылья обсохнут и станут крепкими, а потом отправляются во «взрослую» жизнь</a:t>
            </a:r>
            <a:r>
              <a:rPr lang="ru-RU" sz="1900" b="1" dirty="0" smtClean="0">
                <a:solidFill>
                  <a:schemeClr val="bg1"/>
                </a:solidFill>
                <a:latin typeface="Times New Roman" pitchFamily="18" charset="0"/>
                <a:cs typeface="Times New Roman" pitchFamily="18" charset="0"/>
              </a:rPr>
              <a:t>.</a:t>
            </a:r>
          </a:p>
          <a:p>
            <a:pPr marL="0" indent="0" algn="just" fontAlgn="base">
              <a:lnSpc>
                <a:spcPct val="100000"/>
              </a:lnSpc>
              <a:spcBef>
                <a:spcPts val="0"/>
              </a:spcBef>
              <a:buNone/>
            </a:pPr>
            <a:r>
              <a:rPr lang="ru-RU" sz="1900" b="1" dirty="0" smtClean="0">
                <a:solidFill>
                  <a:schemeClr val="bg1"/>
                </a:solidFill>
                <a:latin typeface="Times New Roman" pitchFamily="18" charset="0"/>
                <a:cs typeface="Times New Roman" pitchFamily="18" charset="0"/>
              </a:rPr>
              <a:t>Когда самка чувствует приближение холодов, она откладывает личинки поглубже в почву на зиму, а сама, в последствии, умирает от холода. </a:t>
            </a:r>
            <a:endParaRPr lang="ru-RU" sz="1900" b="1" dirty="0">
              <a:solidFill>
                <a:schemeClr val="bg1"/>
              </a:solidFill>
              <a:latin typeface="Times New Roman" pitchFamily="18" charset="0"/>
              <a:cs typeface="Times New Roman" pitchFamily="18" charset="0"/>
            </a:endParaRPr>
          </a:p>
          <a:p>
            <a:endParaRPr lang="ru-RU" dirty="0"/>
          </a:p>
        </p:txBody>
      </p:sp>
      <p:sp>
        <p:nvSpPr>
          <p:cNvPr id="4" name="Прямоугольник 3"/>
          <p:cNvSpPr/>
          <p:nvPr/>
        </p:nvSpPr>
        <p:spPr>
          <a:xfrm>
            <a:off x="285187" y="0"/>
            <a:ext cx="8751435"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Этапы развития кузнечика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147" b="48334"/>
          <a:stretch/>
        </p:blipFill>
        <p:spPr bwMode="auto">
          <a:xfrm>
            <a:off x="0" y="4902200"/>
            <a:ext cx="9144000" cy="195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135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86217" y="0"/>
            <a:ext cx="8571577"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Как нарисовать кузнечика</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pic>
        <p:nvPicPr>
          <p:cNvPr id="7" name="Объект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490"/>
          <a:stretch/>
        </p:blipFill>
        <p:spPr>
          <a:xfrm>
            <a:off x="1578859" y="1156653"/>
            <a:ext cx="5986292" cy="5409247"/>
          </a:xfrm>
          <a:prstGeom prst="rect">
            <a:avLst/>
          </a:prstGeom>
          <a:ln>
            <a:noFill/>
          </a:ln>
          <a:effectLst>
            <a:softEdge rad="112500"/>
          </a:effectLst>
        </p:spPr>
      </p:pic>
    </p:spTree>
    <p:extLst>
      <p:ext uri="{BB962C8B-B14F-4D97-AF65-F5344CB8AC3E}">
        <p14:creationId xmlns:p14="http://schemas.microsoft.com/office/powerpoint/2010/main" val="17283975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t="9773" b="3994"/>
          <a:stretch/>
        </p:blipFill>
        <p:spPr>
          <a:xfrm>
            <a:off x="2154594" y="1043381"/>
            <a:ext cx="4834816" cy="5636819"/>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536314" y="0"/>
            <a:ext cx="8071377" cy="923330"/>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5400" b="1" cap="none" spc="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Аппликация «Кузнечик»</a:t>
            </a:r>
            <a:endParaRPr lang="ru-RU" sz="54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1307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62959" y="207754"/>
            <a:ext cx="7869890" cy="6332746"/>
          </a:xfrm>
        </p:spPr>
        <p:txBody>
          <a:bodyPr>
            <a:noAutofit/>
          </a:bodyPr>
          <a:lstStyle/>
          <a:p>
            <a:pPr marL="0" indent="0" algn="just">
              <a:lnSpc>
                <a:spcPct val="120000"/>
              </a:lnSpc>
              <a:spcBef>
                <a:spcPts val="0"/>
              </a:spcBef>
              <a:buNone/>
            </a:pPr>
            <a:r>
              <a:rPr lang="ru-RU" sz="2000" b="1" dirty="0">
                <a:solidFill>
                  <a:schemeClr val="bg1"/>
                </a:solidFill>
                <a:latin typeface="Times New Roman" pitchFamily="18" charset="0"/>
                <a:cs typeface="Times New Roman" pitchFamily="18" charset="0"/>
              </a:rPr>
              <a:t>Если ребенок заинтересовался каким-либо насекомым, то, изучая его, важно использовать разные виды занятий. Помощниками родителей в этом деле могут стать, например, познавательные рассказы о насекомых (В. Бианки и других писателей), сказки или мультфильмы</a:t>
            </a:r>
            <a:r>
              <a:rPr lang="ru-RU" sz="2000" b="1" dirty="0" smtClean="0">
                <a:solidFill>
                  <a:schemeClr val="bg1"/>
                </a:solidFill>
                <a:latin typeface="Times New Roman" pitchFamily="18" charset="0"/>
                <a:cs typeface="Times New Roman" pitchFamily="18" charset="0"/>
              </a:rPr>
              <a:t>.</a:t>
            </a:r>
          </a:p>
          <a:p>
            <a:pPr marL="0" indent="0" algn="just">
              <a:lnSpc>
                <a:spcPct val="120000"/>
              </a:lnSpc>
              <a:spcBef>
                <a:spcPts val="0"/>
              </a:spcBef>
              <a:buNone/>
            </a:pPr>
            <a:r>
              <a:rPr lang="ru-RU" sz="2000" b="1" dirty="0" smtClean="0">
                <a:solidFill>
                  <a:schemeClr val="bg1"/>
                </a:solidFill>
                <a:latin typeface="Times New Roman" pitchFamily="18" charset="0"/>
                <a:cs typeface="Times New Roman" pitchFamily="18" charset="0"/>
              </a:rPr>
              <a:t>Закреплять </a:t>
            </a:r>
            <a:r>
              <a:rPr lang="ru-RU" sz="2000" b="1" dirty="0">
                <a:solidFill>
                  <a:schemeClr val="bg1"/>
                </a:solidFill>
                <a:latin typeface="Times New Roman" pitchFamily="18" charset="0"/>
                <a:cs typeface="Times New Roman" pitchFamily="18" charset="0"/>
              </a:rPr>
              <a:t>информацию можно в творчестве: рисуя, раскрашивая, делая аппликации, вырезая, вылепливая, выкладывая из разных материалов изученное насекомое. </a:t>
            </a:r>
            <a:endParaRPr lang="ru-RU" sz="2000" b="1" dirty="0" smtClean="0">
              <a:solidFill>
                <a:schemeClr val="bg1"/>
              </a:solidFill>
              <a:latin typeface="Times New Roman" pitchFamily="18" charset="0"/>
              <a:cs typeface="Times New Roman" pitchFamily="18" charset="0"/>
            </a:endParaRPr>
          </a:p>
          <a:p>
            <a:pPr marL="0" indent="0" algn="just">
              <a:lnSpc>
                <a:spcPct val="120000"/>
              </a:lnSpc>
              <a:spcBef>
                <a:spcPts val="0"/>
              </a:spcBef>
              <a:buNone/>
            </a:pPr>
            <a:r>
              <a:rPr lang="ru-RU" sz="2000" b="1" dirty="0" smtClean="0">
                <a:solidFill>
                  <a:schemeClr val="bg1"/>
                </a:solidFill>
                <a:latin typeface="Times New Roman" pitchFamily="18" charset="0"/>
                <a:cs typeface="Times New Roman" pitchFamily="18" charset="0"/>
              </a:rPr>
              <a:t>Также </a:t>
            </a:r>
            <a:r>
              <a:rPr lang="ru-RU" sz="2000" b="1" dirty="0">
                <a:solidFill>
                  <a:schemeClr val="bg1"/>
                </a:solidFill>
                <a:latin typeface="Times New Roman" pitchFamily="18" charset="0"/>
                <a:cs typeface="Times New Roman" pitchFamily="18" charset="0"/>
              </a:rPr>
              <a:t>полезно бывает поиграть. Например, устроить «охоту»: выйти на прогулку с лупой или фотоаппаратом, чтобы рассмотреть и запечатлеть этих удивительных малышей. Или </a:t>
            </a:r>
            <a:r>
              <a:rPr lang="ru-RU" sz="2000" b="1" dirty="0" err="1">
                <a:solidFill>
                  <a:schemeClr val="bg1"/>
                </a:solidFill>
                <a:latin typeface="Times New Roman" pitchFamily="18" charset="0"/>
                <a:cs typeface="Times New Roman" pitchFamily="18" charset="0"/>
              </a:rPr>
              <a:t>попорхать</a:t>
            </a:r>
            <a:r>
              <a:rPr lang="ru-RU" sz="2000" b="1" dirty="0">
                <a:solidFill>
                  <a:schemeClr val="bg1"/>
                </a:solidFill>
                <a:latin typeface="Times New Roman" pitchFamily="18" charset="0"/>
                <a:cs typeface="Times New Roman" pitchFamily="18" charset="0"/>
              </a:rPr>
              <a:t> по узорам на ковре, как бабочки по цветкам. Другие примеры игр можно найти здесь</a:t>
            </a:r>
            <a:r>
              <a:rPr lang="ru-RU" sz="2000" b="1" dirty="0" smtClean="0">
                <a:solidFill>
                  <a:schemeClr val="bg1"/>
                </a:solidFill>
                <a:latin typeface="Times New Roman" pitchFamily="18" charset="0"/>
                <a:cs typeface="Times New Roman" pitchFamily="18" charset="0"/>
              </a:rPr>
              <a:t>.</a:t>
            </a:r>
          </a:p>
          <a:p>
            <a:pPr marL="0" indent="0" algn="just">
              <a:lnSpc>
                <a:spcPct val="120000"/>
              </a:lnSpc>
              <a:spcBef>
                <a:spcPts val="0"/>
              </a:spcBef>
              <a:buNone/>
            </a:pPr>
            <a:r>
              <a:rPr lang="ru-RU" sz="2000" b="1" dirty="0" smtClean="0">
                <a:solidFill>
                  <a:schemeClr val="bg1"/>
                </a:solidFill>
                <a:latin typeface="Times New Roman" pitchFamily="18" charset="0"/>
                <a:cs typeface="Times New Roman" pitchFamily="18" charset="0"/>
              </a:rPr>
              <a:t>Мир </a:t>
            </a:r>
            <a:r>
              <a:rPr lang="ru-RU" sz="2000" b="1" dirty="0">
                <a:solidFill>
                  <a:schemeClr val="bg1"/>
                </a:solidFill>
                <a:latin typeface="Times New Roman" pitchFamily="18" charset="0"/>
                <a:cs typeface="Times New Roman" pitchFamily="18" charset="0"/>
              </a:rPr>
              <a:t>насекомых во многом удивителен даже для взрослых. Изучая его вместе с детьми, родители могут и сами узнать для себя много нового и удивительного из жизни этих маленьких созданий</a:t>
            </a:r>
            <a:r>
              <a:rPr lang="ru-RU" sz="2000" b="1" dirty="0" smtClean="0">
                <a:solidFill>
                  <a:schemeClr val="bg1"/>
                </a:solidFill>
                <a:latin typeface="Times New Roman" pitchFamily="18" charset="0"/>
                <a:cs typeface="Times New Roman" pitchFamily="18" charset="0"/>
              </a:rPr>
              <a:t>.</a:t>
            </a:r>
          </a:p>
          <a:p>
            <a:pPr marL="0" indent="0" algn="just">
              <a:lnSpc>
                <a:spcPct val="120000"/>
              </a:lnSpc>
              <a:spcBef>
                <a:spcPts val="0"/>
              </a:spcBef>
              <a:buNone/>
            </a:pPr>
            <a:endParaRPr lang="ru-RU" sz="2000" b="1" dirty="0" smtClean="0">
              <a:solidFill>
                <a:schemeClr val="bg1"/>
              </a:solidFill>
              <a:latin typeface="Times New Roman" pitchFamily="18" charset="0"/>
              <a:cs typeface="Times New Roman" pitchFamily="18" charset="0"/>
            </a:endParaRPr>
          </a:p>
          <a:p>
            <a:pPr marL="0" indent="0" algn="ctr">
              <a:lnSpc>
                <a:spcPct val="120000"/>
              </a:lnSpc>
              <a:spcBef>
                <a:spcPts val="0"/>
              </a:spcBef>
              <a:buNone/>
            </a:pPr>
            <a:r>
              <a:rPr lang="ru-RU" sz="2000" b="1" dirty="0" smtClean="0">
                <a:solidFill>
                  <a:schemeClr val="bg1"/>
                </a:solidFill>
                <a:latin typeface="Times New Roman" pitchFamily="18" charset="0"/>
                <a:cs typeface="Times New Roman" pitchFamily="18" charset="0"/>
              </a:rPr>
              <a:t>Спасибо за внимание!</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3477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68976" y="1418491"/>
            <a:ext cx="7047259" cy="3540369"/>
          </a:xfrm>
          <a:prstGeom prst="rect">
            <a:avLst/>
          </a:prstGeom>
          <a:ln>
            <a:noFill/>
          </a:ln>
          <a:effectLst>
            <a:softEdge rad="112500"/>
          </a:effectLst>
        </p:spPr>
      </p:pic>
      <p:sp>
        <p:nvSpPr>
          <p:cNvPr id="5" name="Прямоугольник 4"/>
          <p:cNvSpPr/>
          <p:nvPr/>
        </p:nvSpPr>
        <p:spPr>
          <a:xfrm>
            <a:off x="321578" y="142073"/>
            <a:ext cx="8500853"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Как нарисовать бабочку</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1383324" y="5427785"/>
            <a:ext cx="7268308" cy="707886"/>
          </a:xfrm>
          <a:prstGeom prst="rect">
            <a:avLst/>
          </a:prstGeom>
          <a:noFill/>
        </p:spPr>
        <p:txBody>
          <a:bodyPr wrap="square" rtlCol="0">
            <a:spAutoFit/>
          </a:bodyPr>
          <a:lstStyle/>
          <a:p>
            <a:r>
              <a:rPr lang="ru-RU" sz="2000" b="1" dirty="0" smtClean="0">
                <a:solidFill>
                  <a:schemeClr val="bg1"/>
                </a:solidFill>
                <a:latin typeface="Times New Roman" pitchFamily="18" charset="0"/>
                <a:cs typeface="Times New Roman" pitchFamily="18" charset="0"/>
              </a:rPr>
              <a:t>Предложите детям нарисовать свою бабочку и раскрасить её своими любимыми цветами.</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0202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88831" y="1077127"/>
            <a:ext cx="3801719" cy="5181221"/>
          </a:xfrm>
        </p:spPr>
      </p:pic>
      <p:sp>
        <p:nvSpPr>
          <p:cNvPr id="5" name="Прямоугольник 4"/>
          <p:cNvSpPr/>
          <p:nvPr/>
        </p:nvSpPr>
        <p:spPr>
          <a:xfrm>
            <a:off x="489415" y="153797"/>
            <a:ext cx="8165184"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Аппликация «Бабочка»</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7" name="TextBox 6"/>
          <p:cNvSpPr txBox="1"/>
          <p:nvPr/>
        </p:nvSpPr>
        <p:spPr>
          <a:xfrm>
            <a:off x="5533292" y="1758462"/>
            <a:ext cx="3294185" cy="3170099"/>
          </a:xfrm>
          <a:prstGeom prst="rect">
            <a:avLst/>
          </a:prstGeom>
          <a:noFill/>
        </p:spPr>
        <p:txBody>
          <a:bodyPr wrap="square" rtlCol="0">
            <a:spAutoFit/>
          </a:bodyPr>
          <a:lstStyle/>
          <a:p>
            <a:pPr algn="just"/>
            <a:r>
              <a:rPr lang="ru-RU" sz="2000" b="1" dirty="0" smtClean="0">
                <a:solidFill>
                  <a:schemeClr val="bg1"/>
                </a:solidFill>
                <a:latin typeface="Times New Roman" pitchFamily="18" charset="0"/>
                <a:cs typeface="Times New Roman" pitchFamily="18" charset="0"/>
              </a:rPr>
              <a:t>Также можно предложить деткам сделать аппликацию бабочки по данной схеме.</a:t>
            </a:r>
          </a:p>
          <a:p>
            <a:pPr algn="just"/>
            <a:r>
              <a:rPr lang="ru-RU" sz="2000" b="1" dirty="0" smtClean="0">
                <a:solidFill>
                  <a:schemeClr val="bg1"/>
                </a:solidFill>
                <a:latin typeface="Times New Roman" pitchFamily="18" charset="0"/>
                <a:cs typeface="Times New Roman" pitchFamily="18" charset="0"/>
              </a:rPr>
              <a:t>Ребёнок может украсить её по своему желанию.</a:t>
            </a:r>
          </a:p>
          <a:p>
            <a:pPr algn="just"/>
            <a:endParaRPr lang="ru-RU" sz="2000" b="1" dirty="0" smtClean="0">
              <a:solidFill>
                <a:schemeClr val="bg1"/>
              </a:solidFill>
              <a:latin typeface="Times New Roman" pitchFamily="18" charset="0"/>
              <a:cs typeface="Times New Roman" pitchFamily="18" charset="0"/>
            </a:endParaRPr>
          </a:p>
          <a:p>
            <a:pPr algn="just"/>
            <a:r>
              <a:rPr lang="ru-RU" sz="2000" b="1" dirty="0" smtClean="0">
                <a:solidFill>
                  <a:schemeClr val="bg1"/>
                </a:solidFill>
                <a:latin typeface="Times New Roman" pitchFamily="18" charset="0"/>
                <a:cs typeface="Times New Roman" pitchFamily="18" charset="0"/>
              </a:rPr>
              <a:t>Во время работы можно повторить и закрепить новую информацию.</a:t>
            </a:r>
            <a:endParaRPr lang="ru-RU" sz="20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792295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p:cNvPicPr>
            <a:picLocks noGrp="1" noChangeAspect="1"/>
          </p:cNvPicPr>
          <p:nvPr>
            <p:ph idx="1"/>
          </p:nvPr>
        </p:nvPicPr>
        <p:blipFill rotWithShape="1">
          <a:blip r:embed="rId2">
            <a:extLst>
              <a:ext uri="{BEBA8EAE-BF5A-486C-A8C5-ECC9F3942E4B}">
                <a14:imgProps xmlns:a14="http://schemas.microsoft.com/office/drawing/2010/main">
                  <a14:imgLayer r:embed="rId3">
                    <a14:imgEffect>
                      <a14:backgroundRemoval t="3611" b="95133" l="10000" r="90000"/>
                    </a14:imgEffect>
                  </a14:imgLayer>
                </a14:imgProps>
              </a:ext>
              <a:ext uri="{28A0092B-C50C-407E-A947-70E740481C1C}">
                <a14:useLocalDpi xmlns:a14="http://schemas.microsoft.com/office/drawing/2010/main" val="0"/>
              </a:ext>
            </a:extLst>
          </a:blip>
          <a:srcRect l="12065" r="18626"/>
          <a:stretch/>
        </p:blipFill>
        <p:spPr>
          <a:xfrm rot="20905525">
            <a:off x="155" y="2900614"/>
            <a:ext cx="3293354" cy="3691314"/>
          </a:xfrm>
        </p:spPr>
      </p:pic>
      <p:sp>
        <p:nvSpPr>
          <p:cNvPr id="4" name="Прямоугольник 3"/>
          <p:cNvSpPr/>
          <p:nvPr/>
        </p:nvSpPr>
        <p:spPr>
          <a:xfrm>
            <a:off x="1380264" y="177243"/>
            <a:ext cx="6383478" cy="923330"/>
          </a:xfrm>
          <a:prstGeom prst="rect">
            <a:avLst/>
          </a:prstGeom>
          <a:noFill/>
        </p:spPr>
        <p:txBody>
          <a:bodyPr wrap="none" lIns="91440" tIns="45720" rIns="91440" bIns="45720">
            <a:spAutoFit/>
          </a:bodyPr>
          <a:lstStyle/>
          <a:p>
            <a:pPr algn="ctr"/>
            <a:r>
              <a:rPr lang="ru-RU" sz="54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Божья коровка</a:t>
            </a:r>
            <a:endParaRPr lang="ru-RU"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sp>
        <p:nvSpPr>
          <p:cNvPr id="7" name="TextBox 6"/>
          <p:cNvSpPr txBox="1"/>
          <p:nvPr/>
        </p:nvSpPr>
        <p:spPr>
          <a:xfrm>
            <a:off x="627181" y="1100573"/>
            <a:ext cx="8335108" cy="1754326"/>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С приходом весны и лета в природе появляется очень много разных насекомых. </a:t>
            </a:r>
            <a:r>
              <a:rPr lang="ru-RU" dirty="0" smtClean="0">
                <a:solidFill>
                  <a:schemeClr val="bg1"/>
                </a:solidFill>
                <a:latin typeface="Times New Roman" pitchFamily="18" charset="0"/>
                <a:cs typeface="Times New Roman" pitchFamily="18" charset="0"/>
              </a:rPr>
              <a:t>Совершая </a:t>
            </a:r>
            <a:r>
              <a:rPr lang="ru-RU" dirty="0">
                <a:solidFill>
                  <a:schemeClr val="bg1"/>
                </a:solidFill>
                <a:latin typeface="Times New Roman" pitchFamily="18" charset="0"/>
                <a:cs typeface="Times New Roman" pitchFamily="18" charset="0"/>
              </a:rPr>
              <a:t>прогулку на природу с детьми, обязательно можно встретить красивых жучков, с черными точками. Среди огромного разнообразия больших и маленьких жуков, которые деловито снуют по садам, полям и огородам, у людей пользуется симпатией божьи коровки</a:t>
            </a:r>
            <a:r>
              <a:rPr lang="ru-RU" dirty="0" smtClean="0">
                <a:solidFill>
                  <a:schemeClr val="bg1"/>
                </a:solidFill>
                <a:latin typeface="Times New Roman" pitchFamily="18" charset="0"/>
                <a:cs typeface="Times New Roman" pitchFamily="18" charset="0"/>
              </a:rPr>
              <a:t>. Рассмотрим </a:t>
            </a:r>
            <a:r>
              <a:rPr lang="ru-RU" dirty="0">
                <a:solidFill>
                  <a:schemeClr val="bg1"/>
                </a:solidFill>
                <a:latin typeface="Times New Roman" pitchFamily="18" charset="0"/>
                <a:cs typeface="Times New Roman" pitchFamily="18" charset="0"/>
              </a:rPr>
              <a:t>этих жучков и расскажем про божью коровку детям.</a:t>
            </a:r>
          </a:p>
        </p:txBody>
      </p:sp>
      <p:sp>
        <p:nvSpPr>
          <p:cNvPr id="8" name="TextBox 7"/>
          <p:cNvSpPr txBox="1"/>
          <p:nvPr/>
        </p:nvSpPr>
        <p:spPr>
          <a:xfrm>
            <a:off x="3042137" y="2725945"/>
            <a:ext cx="5920152" cy="3970318"/>
          </a:xfrm>
          <a:prstGeom prst="rect">
            <a:avLst/>
          </a:prstGeom>
          <a:noFill/>
        </p:spPr>
        <p:txBody>
          <a:bodyPr wrap="square" rtlCol="0">
            <a:spAutoFit/>
          </a:bodyPr>
          <a:lstStyle/>
          <a:p>
            <a:pPr algn="just"/>
            <a:r>
              <a:rPr lang="ru-RU" dirty="0">
                <a:solidFill>
                  <a:schemeClr val="bg1"/>
                </a:solidFill>
                <a:latin typeface="Times New Roman" pitchFamily="18" charset="0"/>
                <a:cs typeface="Times New Roman" pitchFamily="18" charset="0"/>
              </a:rPr>
              <a:t>У этих маленьких жучков очень привлекательная яркая  внешность. Их раскраска запоминается с первого взгляда. Эти насекомые давно заслужили интерес человека</a:t>
            </a:r>
            <a:r>
              <a:rPr lang="ru-RU" dirty="0" smtClean="0">
                <a:solidFill>
                  <a:schemeClr val="bg1"/>
                </a:solidFill>
                <a:latin typeface="Times New Roman" pitchFamily="18" charset="0"/>
                <a:cs typeface="Times New Roman" pitchFamily="18" charset="0"/>
              </a:rPr>
              <a:t>.</a:t>
            </a:r>
          </a:p>
          <a:p>
            <a:pPr algn="just"/>
            <a:r>
              <a:rPr lang="ru-RU" dirty="0">
                <a:solidFill>
                  <a:schemeClr val="bg1"/>
                </a:solidFill>
                <a:latin typeface="Times New Roman" pitchFamily="18" charset="0"/>
                <a:cs typeface="Times New Roman" pitchFamily="18" charset="0"/>
              </a:rPr>
              <a:t>У нас их называют »божья коровка». В некоторых странах Восточной Европы этих жучков называют ласково »солнышко», а  в Западной Европе — </a:t>
            </a:r>
            <a:r>
              <a:rPr lang="ru-RU" dirty="0" smtClean="0">
                <a:solidFill>
                  <a:schemeClr val="bg1"/>
                </a:solidFill>
                <a:latin typeface="Times New Roman" pitchFamily="18" charset="0"/>
                <a:cs typeface="Times New Roman" pitchFamily="18" charset="0"/>
              </a:rPr>
              <a:t>«жучок </a:t>
            </a:r>
            <a:r>
              <a:rPr lang="ru-RU" dirty="0">
                <a:solidFill>
                  <a:schemeClr val="bg1"/>
                </a:solidFill>
                <a:latin typeface="Times New Roman" pitchFamily="18" charset="0"/>
                <a:cs typeface="Times New Roman" pitchFamily="18" charset="0"/>
              </a:rPr>
              <a:t>Девы Марии».</a:t>
            </a:r>
          </a:p>
          <a:p>
            <a:pPr algn="just"/>
            <a:r>
              <a:rPr lang="ru-RU" dirty="0">
                <a:solidFill>
                  <a:schemeClr val="bg1"/>
                </a:solidFill>
                <a:latin typeface="Times New Roman" pitchFamily="18" charset="0"/>
                <a:cs typeface="Times New Roman" pitchFamily="18" charset="0"/>
              </a:rPr>
              <a:t>Где живут жучки? Повсюду, кроме Антарктиды. </a:t>
            </a:r>
            <a:r>
              <a:rPr lang="ru-RU" dirty="0" smtClean="0">
                <a:solidFill>
                  <a:schemeClr val="bg1"/>
                </a:solidFill>
                <a:latin typeface="Times New Roman" pitchFamily="18" charset="0"/>
                <a:cs typeface="Times New Roman" pitchFamily="18" charset="0"/>
              </a:rPr>
              <a:t>Почему </a:t>
            </a:r>
            <a:r>
              <a:rPr lang="ru-RU" dirty="0">
                <a:solidFill>
                  <a:schemeClr val="bg1"/>
                </a:solidFill>
                <a:latin typeface="Times New Roman" pitchFamily="18" charset="0"/>
                <a:cs typeface="Times New Roman" pitchFamily="18" charset="0"/>
              </a:rPr>
              <a:t>жуков называют божьими? Божий, значит, кроткий, безопасный. А почему коровка, если она жук? Когда она сидит на ладони человека спокойно, она безопасна. А стоит ее немного прижать, насекомое выделяет желтое »молочко», жидкость. Поэтому ее и назвали божьей коровкой.</a:t>
            </a:r>
          </a:p>
        </p:txBody>
      </p:sp>
    </p:spTree>
    <p:extLst>
      <p:ext uri="{BB962C8B-B14F-4D97-AF65-F5344CB8AC3E}">
        <p14:creationId xmlns:p14="http://schemas.microsoft.com/office/powerpoint/2010/main" val="1011631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t/>
            </a:r>
            <a:br>
              <a:rPr lang="ru-RU" dirty="0"/>
            </a:br>
            <a:endParaRPr lang="ru-RU" dirty="0"/>
          </a:p>
        </p:txBody>
      </p:sp>
      <p:sp>
        <p:nvSpPr>
          <p:cNvPr id="3" name="Объект 2"/>
          <p:cNvSpPr>
            <a:spLocks noGrp="1"/>
          </p:cNvSpPr>
          <p:nvPr>
            <p:ph idx="1"/>
          </p:nvPr>
        </p:nvSpPr>
        <p:spPr>
          <a:xfrm>
            <a:off x="4572000" y="721006"/>
            <a:ext cx="4396152" cy="6383179"/>
          </a:xfrm>
        </p:spPr>
        <p:txBody>
          <a:bodyPr>
            <a:normAutofit lnSpcReduction="10000"/>
          </a:bodyPr>
          <a:lstStyle/>
          <a:p>
            <a:pPr marL="0" indent="0" algn="just">
              <a:lnSpc>
                <a:spcPct val="100000"/>
              </a:lnSpc>
              <a:spcBef>
                <a:spcPts val="0"/>
              </a:spcBef>
              <a:buNone/>
            </a:pPr>
            <a:r>
              <a:rPr lang="ru-RU" sz="1600" b="1" dirty="0" smtClean="0">
                <a:solidFill>
                  <a:schemeClr val="bg1"/>
                </a:solidFill>
                <a:latin typeface="Times New Roman" pitchFamily="18" charset="0"/>
                <a:cs typeface="Times New Roman" pitchFamily="18" charset="0"/>
              </a:rPr>
              <a:t>Выглядят </a:t>
            </a:r>
            <a:r>
              <a:rPr lang="ru-RU" sz="1600" b="1" dirty="0" err="1" smtClean="0">
                <a:solidFill>
                  <a:schemeClr val="bg1"/>
                </a:solidFill>
                <a:latin typeface="Times New Roman" pitchFamily="18" charset="0"/>
                <a:cs typeface="Times New Roman" pitchFamily="18" charset="0"/>
              </a:rPr>
              <a:t>наскомые</a:t>
            </a:r>
            <a:r>
              <a:rPr lang="ru-RU" sz="1600" b="1" dirty="0" smtClean="0">
                <a:solidFill>
                  <a:schemeClr val="bg1"/>
                </a:solidFill>
                <a:latin typeface="Times New Roman" pitchFamily="18" charset="0"/>
                <a:cs typeface="Times New Roman" pitchFamily="18" charset="0"/>
              </a:rPr>
              <a:t> очень ярко. Их круглая спинка окрашена в красный, оранжевый или желтый цвет и покрыта точечными пятнышками. Точек может быть разное количество. Встречаются особи с двумя точками, с 12, 30. Самая распространенная — </a:t>
            </a:r>
            <a:r>
              <a:rPr lang="ru-RU" sz="1600" b="1" dirty="0" err="1" smtClean="0">
                <a:solidFill>
                  <a:schemeClr val="bg1"/>
                </a:solidFill>
                <a:latin typeface="Times New Roman" pitchFamily="18" charset="0"/>
                <a:cs typeface="Times New Roman" pitchFamily="18" charset="0"/>
              </a:rPr>
              <a:t>семиточечная</a:t>
            </a:r>
            <a:r>
              <a:rPr lang="ru-RU" sz="1600" b="1" dirty="0" smtClean="0">
                <a:solidFill>
                  <a:schemeClr val="bg1"/>
                </a:solidFill>
                <a:latin typeface="Times New Roman" pitchFamily="18" charset="0"/>
                <a:cs typeface="Times New Roman" pitchFamily="18" charset="0"/>
              </a:rPr>
              <a:t> коровка.</a:t>
            </a:r>
          </a:p>
          <a:p>
            <a:pPr marL="0" indent="0" algn="just">
              <a:lnSpc>
                <a:spcPct val="100000"/>
              </a:lnSpc>
              <a:spcBef>
                <a:spcPts val="0"/>
              </a:spcBef>
              <a:buNone/>
            </a:pPr>
            <a:r>
              <a:rPr lang="ru-RU" sz="1600" b="1" dirty="0" smtClean="0">
                <a:solidFill>
                  <a:schemeClr val="bg1"/>
                </a:solidFill>
                <a:latin typeface="Times New Roman" pitchFamily="18" charset="0"/>
                <a:cs typeface="Times New Roman" pitchFamily="18" charset="0"/>
              </a:rPr>
              <a:t>У божьих коровок есть голова, </a:t>
            </a:r>
            <a:r>
              <a:rPr lang="ru-RU" sz="1600" b="1" dirty="0" err="1" smtClean="0">
                <a:solidFill>
                  <a:schemeClr val="bg1"/>
                </a:solidFill>
                <a:latin typeface="Times New Roman" pitchFamily="18" charset="0"/>
                <a:cs typeface="Times New Roman" pitchFamily="18" charset="0"/>
              </a:rPr>
              <a:t>переднеспинка</a:t>
            </a:r>
            <a:r>
              <a:rPr lang="ru-RU" sz="1600" b="1" dirty="0" smtClean="0">
                <a:solidFill>
                  <a:schemeClr val="bg1"/>
                </a:solidFill>
                <a:latin typeface="Times New Roman" pitchFamily="18" charset="0"/>
                <a:cs typeface="Times New Roman" pitchFamily="18" charset="0"/>
              </a:rPr>
              <a:t>, грудь, брюшко, 3 пары лапок, жесткие надкрылья и крылышки прозрачные, при помощи которых насекомое летает.  Глаза большого размера и подвижные усики.</a:t>
            </a:r>
          </a:p>
          <a:p>
            <a:pPr marL="0" indent="0" algn="just">
              <a:lnSpc>
                <a:spcPct val="100000"/>
              </a:lnSpc>
              <a:spcBef>
                <a:spcPts val="0"/>
              </a:spcBef>
              <a:buNone/>
            </a:pPr>
            <a:r>
              <a:rPr lang="ru-RU" sz="1600" b="1" dirty="0" smtClean="0">
                <a:solidFill>
                  <a:schemeClr val="bg1"/>
                </a:solidFill>
                <a:latin typeface="Times New Roman" pitchFamily="18" charset="0"/>
                <a:cs typeface="Times New Roman" pitchFamily="18" charset="0"/>
              </a:rPr>
              <a:t>Летает жучок при помощи двух задних крыльев, а жесткие надкрылья служат защитой.</a:t>
            </a:r>
          </a:p>
          <a:p>
            <a:pPr marL="0" indent="0" algn="just">
              <a:lnSpc>
                <a:spcPct val="100000"/>
              </a:lnSpc>
              <a:spcBef>
                <a:spcPts val="0"/>
              </a:spcBef>
              <a:buNone/>
            </a:pPr>
            <a:r>
              <a:rPr lang="ru-RU" sz="1600" b="1" dirty="0">
                <a:solidFill>
                  <a:schemeClr val="bg1"/>
                </a:solidFill>
                <a:latin typeface="Times New Roman" pitchFamily="18" charset="0"/>
                <a:cs typeface="Times New Roman" pitchFamily="18" charset="0"/>
              </a:rPr>
              <a:t>Зачем же насекомому такой яркий наряд? Чтобы защищаться от врагов! Это предупреждающая окраска:  </a:t>
            </a:r>
            <a:r>
              <a:rPr lang="ru-RU" sz="1600" b="1" dirty="0" smtClean="0">
                <a:solidFill>
                  <a:schemeClr val="bg1"/>
                </a:solidFill>
                <a:latin typeface="Times New Roman" pitchFamily="18" charset="0"/>
                <a:cs typeface="Times New Roman" pitchFamily="18" charset="0"/>
              </a:rPr>
              <a:t>«Я </a:t>
            </a:r>
            <a:r>
              <a:rPr lang="ru-RU" sz="1600" b="1" dirty="0">
                <a:solidFill>
                  <a:schemeClr val="bg1"/>
                </a:solidFill>
                <a:latin typeface="Times New Roman" pitchFamily="18" charset="0"/>
                <a:cs typeface="Times New Roman" pitchFamily="18" charset="0"/>
              </a:rPr>
              <a:t>не съедобная!»- гласит она</a:t>
            </a:r>
            <a:r>
              <a:rPr lang="ru-RU" sz="1600" b="1" dirty="0" smtClean="0">
                <a:solidFill>
                  <a:schemeClr val="bg1"/>
                </a:solidFill>
                <a:latin typeface="Times New Roman" pitchFamily="18" charset="0"/>
                <a:cs typeface="Times New Roman" pitchFamily="18" charset="0"/>
              </a:rPr>
              <a:t>.</a:t>
            </a:r>
          </a:p>
          <a:p>
            <a:pPr marL="0" indent="0" algn="just">
              <a:lnSpc>
                <a:spcPct val="100000"/>
              </a:lnSpc>
              <a:spcBef>
                <a:spcPts val="0"/>
              </a:spcBef>
              <a:buNone/>
            </a:pPr>
            <a:r>
              <a:rPr lang="ru-RU" sz="1600" b="1" dirty="0">
                <a:solidFill>
                  <a:schemeClr val="bg1"/>
                </a:solidFill>
                <a:latin typeface="Times New Roman" pitchFamily="18" charset="0"/>
                <a:cs typeface="Times New Roman" pitchFamily="18" charset="0"/>
              </a:rPr>
              <a:t>Если взять в руки жучка и ненароком прижать его, то он выпустит оранжевую каплю. В ней содержится яд </a:t>
            </a:r>
            <a:r>
              <a:rPr lang="ru-RU" sz="1600" b="1" dirty="0" err="1">
                <a:solidFill>
                  <a:schemeClr val="bg1"/>
                </a:solidFill>
                <a:latin typeface="Times New Roman" pitchFamily="18" charset="0"/>
                <a:cs typeface="Times New Roman" pitchFamily="18" charset="0"/>
              </a:rPr>
              <a:t>кантаридин</a:t>
            </a:r>
            <a:r>
              <a:rPr lang="ru-RU" sz="1600" b="1" dirty="0">
                <a:solidFill>
                  <a:schemeClr val="bg1"/>
                </a:solidFill>
                <a:latin typeface="Times New Roman" pitchFamily="18" charset="0"/>
                <a:cs typeface="Times New Roman" pitchFamily="18" charset="0"/>
              </a:rPr>
              <a:t>. для людей он не опасен, а вот если птица схватит божью коровку, обожжет горло так, что больше не захочет ее трогать. Так букашечка чувствует себя в безопасности.</a:t>
            </a:r>
            <a:endParaRPr lang="ru-RU" sz="1600" b="1" dirty="0" smtClean="0">
              <a:solidFill>
                <a:schemeClr val="bg1"/>
              </a:solidFill>
              <a:latin typeface="Times New Roman" pitchFamily="18" charset="0"/>
              <a:cs typeface="Times New Roman" pitchFamily="18" charset="0"/>
            </a:endParaRPr>
          </a:p>
          <a:p>
            <a:pPr marL="0" indent="0">
              <a:buNone/>
            </a:pPr>
            <a:endParaRPr lang="ru-RU" dirty="0"/>
          </a:p>
        </p:txBody>
      </p:sp>
      <p:sp>
        <p:nvSpPr>
          <p:cNvPr id="4" name="Прямоугольник 3"/>
          <p:cNvSpPr/>
          <p:nvPr/>
        </p:nvSpPr>
        <p:spPr>
          <a:xfrm>
            <a:off x="980568" y="13120"/>
            <a:ext cx="7182865" cy="707886"/>
          </a:xfrm>
          <a:prstGeom prst="rect">
            <a:avLst/>
          </a:prstGeom>
          <a:noFill/>
        </p:spPr>
        <p:txBody>
          <a:bodyPr wrap="none" lIns="91440" tIns="45720" rIns="91440" bIns="45720">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r>
              <a:rPr lang="ru-RU" sz="40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rPr>
              <a:t>Внешний вид божьей коровки</a:t>
            </a:r>
            <a:endParaRPr lang="ru-RU" sz="4000" b="1" cap="none" spc="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cs typeface="Times New Roman" pitchFamily="18" charset="0"/>
            </a:endParaRPr>
          </a:p>
        </p:txBody>
      </p:sp>
      <p:pic>
        <p:nvPicPr>
          <p:cNvPr id="5" name="Рисунок 4"/>
          <p:cNvPicPr>
            <a:picLocks noChangeAspect="1"/>
          </p:cNvPicPr>
          <p:nvPr/>
        </p:nvPicPr>
        <p:blipFill rotWithShape="1">
          <a:blip r:embed="rId2">
            <a:extLst>
              <a:ext uri="{28A0092B-C50C-407E-A947-70E740481C1C}">
                <a14:useLocalDpi xmlns:a14="http://schemas.microsoft.com/office/drawing/2010/main" val="0"/>
              </a:ext>
            </a:extLst>
          </a:blip>
          <a:srcRect l="9999" t="9658" r="10001" b="9658"/>
          <a:stretch/>
        </p:blipFill>
        <p:spPr>
          <a:xfrm>
            <a:off x="257907" y="1406770"/>
            <a:ext cx="4173415" cy="4595445"/>
          </a:xfrm>
          <a:prstGeom prst="rect">
            <a:avLst/>
          </a:prstGeom>
        </p:spPr>
      </p:pic>
    </p:spTree>
    <p:extLst>
      <p:ext uri="{BB962C8B-B14F-4D97-AF65-F5344CB8AC3E}">
        <p14:creationId xmlns:p14="http://schemas.microsoft.com/office/powerpoint/2010/main" val="289513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29628" y="58615"/>
            <a:ext cx="10961077" cy="646331"/>
          </a:xfrm>
          <a:prstGeom prst="rect">
            <a:avLst/>
          </a:prstGeom>
          <a:noFill/>
        </p:spPr>
        <p:txBody>
          <a:bodyPr wrap="square" lIns="91440" tIns="45720" rIns="91440" bIns="45720">
            <a:spAutoFit/>
          </a:bodyPr>
          <a:lstStyle/>
          <a:p>
            <a:pPr algn="ctr"/>
            <a:r>
              <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Как </a:t>
            </a:r>
            <a:r>
              <a:rPr lang="ru-RU"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развивается божья </a:t>
            </a:r>
            <a:r>
              <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коровка</a:t>
            </a:r>
            <a:endParaRPr lang="ru-RU" sz="36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487" b="5829"/>
          <a:stretch/>
        </p:blipFill>
        <p:spPr bwMode="auto">
          <a:xfrm>
            <a:off x="1922379" y="3364997"/>
            <a:ext cx="5346131" cy="3235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681499"/>
            <a:ext cx="8886092" cy="2554545"/>
          </a:xfrm>
          <a:prstGeom prst="rect">
            <a:avLst/>
          </a:prstGeom>
          <a:noFill/>
        </p:spPr>
        <p:txBody>
          <a:bodyPr wrap="square" rtlCol="0">
            <a:spAutoFit/>
          </a:bodyPr>
          <a:lstStyle/>
          <a:p>
            <a:pPr algn="just"/>
            <a:r>
              <a:rPr lang="ru-RU" sz="1600" b="1" dirty="0">
                <a:solidFill>
                  <a:schemeClr val="bg1"/>
                </a:solidFill>
                <a:latin typeface="Times New Roman" pitchFamily="18" charset="0"/>
                <a:cs typeface="Times New Roman" pitchFamily="18" charset="0"/>
              </a:rPr>
              <a:t>Весной у насекомых начинаются хлопоты с выведением потомства. Они ищут себе пару. На листьях растений самка откладывает до 400 яиц, желтого  цвета.</a:t>
            </a:r>
          </a:p>
          <a:p>
            <a:pPr algn="just"/>
            <a:r>
              <a:rPr lang="ru-RU" sz="1600" b="1" dirty="0">
                <a:solidFill>
                  <a:schemeClr val="bg1"/>
                </a:solidFill>
                <a:latin typeface="Times New Roman" pitchFamily="18" charset="0"/>
                <a:cs typeface="Times New Roman" pitchFamily="18" charset="0"/>
              </a:rPr>
              <a:t>Самка, заботясь о своем потомстве, выбирает растения, которые растут возле мест обитания тлей. Через 1-2 недели из яиц появляются личинки. </a:t>
            </a:r>
            <a:r>
              <a:rPr lang="ru-RU" sz="1600" b="1" dirty="0" smtClean="0">
                <a:solidFill>
                  <a:schemeClr val="bg1"/>
                </a:solidFill>
                <a:latin typeface="Times New Roman" pitchFamily="18" charset="0"/>
                <a:cs typeface="Times New Roman" pitchFamily="18" charset="0"/>
              </a:rPr>
              <a:t>Когда </a:t>
            </a:r>
            <a:r>
              <a:rPr lang="ru-RU" sz="1600" b="1" dirty="0">
                <a:solidFill>
                  <a:schemeClr val="bg1"/>
                </a:solidFill>
                <a:latin typeface="Times New Roman" pitchFamily="18" charset="0"/>
                <a:cs typeface="Times New Roman" pitchFamily="18" charset="0"/>
              </a:rPr>
              <a:t>личинки накопят </a:t>
            </a:r>
            <a:r>
              <a:rPr lang="ru-RU" sz="1600" b="1" dirty="0" err="1">
                <a:solidFill>
                  <a:schemeClr val="bg1"/>
                </a:solidFill>
                <a:latin typeface="Times New Roman" pitchFamily="18" charset="0"/>
                <a:cs typeface="Times New Roman" pitchFamily="18" charset="0"/>
              </a:rPr>
              <a:t>питаельные</a:t>
            </a:r>
            <a:r>
              <a:rPr lang="ru-RU" sz="1600" b="1" dirty="0">
                <a:solidFill>
                  <a:schemeClr val="bg1"/>
                </a:solidFill>
                <a:latin typeface="Times New Roman" pitchFamily="18" charset="0"/>
                <a:cs typeface="Times New Roman" pitchFamily="18" charset="0"/>
              </a:rPr>
              <a:t> вещества, они превращаются в куколок. Куколка прикрепляется к листу. Через 7-10 дней из оболочки куколки выползает взрослое </a:t>
            </a:r>
            <a:r>
              <a:rPr lang="ru-RU" sz="1600" b="1" dirty="0" smtClean="0">
                <a:solidFill>
                  <a:schemeClr val="bg1"/>
                </a:solidFill>
                <a:latin typeface="Times New Roman" pitchFamily="18" charset="0"/>
                <a:cs typeface="Times New Roman" pitchFamily="18" charset="0"/>
              </a:rPr>
              <a:t>насекомое. </a:t>
            </a:r>
            <a:r>
              <a:rPr lang="ru-RU" sz="1600" b="1" dirty="0">
                <a:solidFill>
                  <a:schemeClr val="bg1"/>
                </a:solidFill>
                <a:latin typeface="Times New Roman" pitchFamily="18" charset="0"/>
                <a:cs typeface="Times New Roman" pitchFamily="18" charset="0"/>
              </a:rPr>
              <a:t>Потом появляется окраска </a:t>
            </a:r>
            <a:r>
              <a:rPr lang="ru-RU" sz="1600" b="1" dirty="0" err="1">
                <a:solidFill>
                  <a:schemeClr val="bg1"/>
                </a:solidFill>
                <a:latin typeface="Times New Roman" pitchFamily="18" charset="0"/>
                <a:cs typeface="Times New Roman" pitchFamily="18" charset="0"/>
              </a:rPr>
              <a:t>соответсвующая</a:t>
            </a:r>
            <a:r>
              <a:rPr lang="ru-RU" sz="1600" b="1" dirty="0">
                <a:solidFill>
                  <a:schemeClr val="bg1"/>
                </a:solidFill>
                <a:latin typeface="Times New Roman" pitchFamily="18" charset="0"/>
                <a:cs typeface="Times New Roman" pitchFamily="18" charset="0"/>
              </a:rPr>
              <a:t> и пятна.</a:t>
            </a:r>
          </a:p>
          <a:p>
            <a:pPr algn="just"/>
            <a:r>
              <a:rPr lang="ru-RU" sz="1600" b="1" dirty="0">
                <a:solidFill>
                  <a:schemeClr val="bg1"/>
                </a:solidFill>
                <a:latin typeface="Times New Roman" pitchFamily="18" charset="0"/>
                <a:cs typeface="Times New Roman" pitchFamily="18" charset="0"/>
              </a:rPr>
              <a:t>Зимуют обычно взрослые жуки. Они теплолюбивы. Если климат холодный, божьи коровки  собираются стаями и улетают в теплые края. Если остаются, собираются колониями и прячутся под камни, кору деревьев и так пережидают зимнюю стужу.</a:t>
            </a:r>
          </a:p>
        </p:txBody>
      </p:sp>
    </p:spTree>
    <p:extLst>
      <p:ext uri="{BB962C8B-B14F-4D97-AF65-F5344CB8AC3E}">
        <p14:creationId xmlns:p14="http://schemas.microsoft.com/office/powerpoint/2010/main" val="231494671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971</TotalTime>
  <Words>3843</Words>
  <Application>Microsoft Office PowerPoint</Application>
  <PresentationFormat>Экран (4:3)</PresentationFormat>
  <Paragraphs>164</Paragraphs>
  <Slides>44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44</vt:i4>
      </vt:variant>
    </vt:vector>
  </HeadingPairs>
  <TitlesOfParts>
    <vt:vector size="45" baseType="lpstr">
      <vt:lpstr>Office Theme</vt:lpstr>
      <vt:lpstr>Презентация PowerPoint</vt:lpstr>
      <vt:lpstr>Думаю многие родители во время прогулки замечали необычную реакцию детей на насекомых: одни дети визжали и кричали от неподдельного ужаса и страха, другие – выражали интерес и наблюдали за процессом передвижения насекомых, третья часть детей просто подбегали и давили насекомых ногами.      Анализируя данный вопрос стало понятно, что знания детей о насекомых очень скудные.      Данная презентация познакомит детей с самыми распространёнными насекомыми.       Детки узнают много нового и интересного о наших маленьких «соседях».</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PJSC "New Engineering Technologies"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Markasian, Pavel (KIEVH)</dc:creator>
  <cp:lastModifiedBy>79022671371</cp:lastModifiedBy>
  <cp:revision>163</cp:revision>
  <dcterms:created xsi:type="dcterms:W3CDTF">2016-11-18T14:12:19Z</dcterms:created>
  <dcterms:modified xsi:type="dcterms:W3CDTF">2020-04-22T17:04:43Z</dcterms:modified>
</cp:coreProperties>
</file>